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5"/>
  </p:notesMasterIdLst>
  <p:handoutMasterIdLst>
    <p:handoutMasterId r:id="rId26"/>
  </p:handoutMasterIdLst>
  <p:sldIdLst>
    <p:sldId id="354" r:id="rId2"/>
    <p:sldId id="257" r:id="rId3"/>
    <p:sldId id="258" r:id="rId4"/>
    <p:sldId id="442" r:id="rId5"/>
    <p:sldId id="443" r:id="rId6"/>
    <p:sldId id="444" r:id="rId7"/>
    <p:sldId id="445" r:id="rId8"/>
    <p:sldId id="446" r:id="rId9"/>
    <p:sldId id="434" r:id="rId10"/>
    <p:sldId id="467" r:id="rId11"/>
    <p:sldId id="468" r:id="rId12"/>
    <p:sldId id="471" r:id="rId13"/>
    <p:sldId id="465" r:id="rId14"/>
    <p:sldId id="464" r:id="rId15"/>
    <p:sldId id="473" r:id="rId16"/>
    <p:sldId id="474" r:id="rId17"/>
    <p:sldId id="463" r:id="rId18"/>
    <p:sldId id="462" r:id="rId19"/>
    <p:sldId id="456" r:id="rId20"/>
    <p:sldId id="457" r:id="rId21"/>
    <p:sldId id="436" r:id="rId22"/>
    <p:sldId id="475" r:id="rId23"/>
    <p:sldId id="321" r:id="rId24"/>
  </p:sldIdLst>
  <p:sldSz cx="10691813" cy="7559675"/>
  <p:notesSz cx="6802438" cy="9934575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계정" initials="M계" lastIdx="0" clrIdx="0">
    <p:extLst>
      <p:ext uri="{19B8F6BF-5375-455C-9EA6-DF929625EA0E}">
        <p15:presenceInfo xmlns:p15="http://schemas.microsoft.com/office/powerpoint/2012/main" userId="636a64b328d2656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E273D"/>
    <a:srgbClr val="2D226C"/>
    <a:srgbClr val="F39481"/>
    <a:srgbClr val="3B32E6"/>
    <a:srgbClr val="C0E399"/>
    <a:srgbClr val="B889DB"/>
    <a:srgbClr val="E6F3FE"/>
    <a:srgbClr val="D9D9D9"/>
    <a:srgbClr val="0C121F"/>
    <a:srgbClr val="4B84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204" autoAdjust="0"/>
    <p:restoredTop sz="78802" autoAdjust="0"/>
  </p:normalViewPr>
  <p:slideViewPr>
    <p:cSldViewPr snapToGrid="0">
      <p:cViewPr varScale="1">
        <p:scale>
          <a:sx n="87" d="100"/>
          <a:sy n="87" d="100"/>
        </p:scale>
        <p:origin x="432" y="5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1" d="100"/>
          <a:sy n="81" d="100"/>
        </p:scale>
        <p:origin x="397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7988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2863" y="0"/>
            <a:ext cx="2947987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C5DE8C-211F-4A21-9832-8E97770EE699}" type="datetimeFigureOut">
              <a:rPr lang="ko-KR" altLang="en-US" smtClean="0"/>
              <a:t>2018-06-11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36100"/>
            <a:ext cx="2947988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2863" y="9436100"/>
            <a:ext cx="2947987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7F7B5C-B753-4050-881A-E79CC621CA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114932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7988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2863" y="0"/>
            <a:ext cx="2947987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27BAE6-E55E-4C1C-98D2-22318736AE5D}" type="datetimeFigureOut">
              <a:rPr lang="ko-KR" altLang="en-US" smtClean="0"/>
              <a:t>2018-06-11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030288" y="1241425"/>
            <a:ext cx="4743450" cy="33528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1038" y="4781550"/>
            <a:ext cx="5441950" cy="39116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36100"/>
            <a:ext cx="2947988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2863" y="9436100"/>
            <a:ext cx="2947987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B28912-89B1-4E4D-B01D-CBD0E8D1A8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40677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안녕하세요 일렉트론 프레임워크 라는 주제로 세미나를 발표하게 된 </a:t>
            </a:r>
            <a:r>
              <a:rPr lang="ko-KR" altLang="en-US" dirty="0" err="1" smtClean="0"/>
              <a:t>제어기팀</a:t>
            </a:r>
            <a:r>
              <a:rPr lang="ko-KR" altLang="en-US" dirty="0" smtClean="0"/>
              <a:t> 정준호 선임입니다</a:t>
            </a:r>
            <a:r>
              <a:rPr lang="en-US" altLang="ko-KR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B28912-89B1-4E4D-B01D-CBD0E8D1A8C0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85649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B28912-89B1-4E4D-B01D-CBD0E8D1A8C0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15537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- </a:t>
            </a:r>
            <a:r>
              <a:rPr lang="ko-KR" altLang="en-US" dirty="0" smtClean="0"/>
              <a:t>왼쪽 그림은 서버 클라이언트 환경이고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오른쪽은 일렉트론의 </a:t>
            </a:r>
            <a:r>
              <a:rPr lang="ko-KR" altLang="en-US" dirty="0" err="1" smtClean="0"/>
              <a:t>스탠덜론</a:t>
            </a:r>
            <a:r>
              <a:rPr lang="ko-KR" altLang="en-US" dirty="0" smtClean="0"/>
              <a:t> 환경</a:t>
            </a:r>
            <a:endParaRPr lang="en-US" altLang="ko-KR" dirty="0" smtClean="0"/>
          </a:p>
          <a:p>
            <a:pPr marL="171450" indent="-171450">
              <a:buFontTx/>
              <a:buChar char="-"/>
            </a:pPr>
            <a:r>
              <a:rPr lang="ko-KR" altLang="en-US" dirty="0" smtClean="0"/>
              <a:t>왼쪽 그림에서는 좌측에 클라이언트 </a:t>
            </a:r>
            <a:r>
              <a:rPr lang="en-US" altLang="ko-KR" dirty="0" smtClean="0"/>
              <a:t>pc</a:t>
            </a:r>
            <a:r>
              <a:rPr lang="ko-KR" altLang="en-US" dirty="0" smtClean="0"/>
              <a:t>의 구성도가 나타나있고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오른쪽 그림에는 서버 측 </a:t>
            </a:r>
            <a:r>
              <a:rPr lang="en-US" altLang="ko-KR" dirty="0" smtClean="0"/>
              <a:t>pc </a:t>
            </a:r>
            <a:r>
              <a:rPr lang="ko-KR" altLang="en-US" dirty="0" smtClean="0"/>
              <a:t>구성도가 나타남</a:t>
            </a:r>
            <a:endParaRPr lang="en-US" altLang="ko-KR" dirty="0" smtClean="0"/>
          </a:p>
          <a:p>
            <a:pPr marL="171450" indent="-171450">
              <a:buFontTx/>
              <a:buChar char="-"/>
            </a:pPr>
            <a:r>
              <a:rPr lang="ko-KR" altLang="en-US" dirty="0" smtClean="0"/>
              <a:t>클라이언트가 요청하면 서버가 응답해주는 방식</a:t>
            </a:r>
            <a:endParaRPr lang="en-US" altLang="ko-KR" dirty="0" smtClean="0"/>
          </a:p>
          <a:p>
            <a:pPr marL="171450" indent="-171450">
              <a:buFontTx/>
              <a:buChar char="-"/>
            </a:pPr>
            <a:r>
              <a:rPr lang="ko-KR" altLang="en-US" dirty="0" smtClean="0"/>
              <a:t>반면 오른쪽 일렉트론은 이러한 웹 기술을 </a:t>
            </a:r>
            <a:r>
              <a:rPr lang="en-US" altLang="ko-KR" dirty="0" smtClean="0"/>
              <a:t>standalone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어플리케이션의 하나의 런타임에 적용시킴</a:t>
            </a:r>
            <a:r>
              <a:rPr lang="en-US" altLang="ko-KR" baseline="0" dirty="0" smtClean="0"/>
              <a:t>.</a:t>
            </a:r>
          </a:p>
          <a:p>
            <a:pPr marL="171450" indent="-171450">
              <a:buFontTx/>
              <a:buChar char="-"/>
            </a:pPr>
            <a:r>
              <a:rPr lang="en-US" altLang="ko-KR" dirty="0" err="1" smtClean="0"/>
              <a:t>NodeJS</a:t>
            </a:r>
            <a:r>
              <a:rPr lang="ko-KR" altLang="en-US" dirty="0" smtClean="0"/>
              <a:t>가 비즈니스 </a:t>
            </a:r>
            <a:r>
              <a:rPr lang="ko-KR" altLang="en-US" dirty="0" err="1" smtClean="0"/>
              <a:t>로직을</a:t>
            </a:r>
            <a:r>
              <a:rPr lang="ko-KR" altLang="en-US" dirty="0" smtClean="0"/>
              <a:t> 처리하고 </a:t>
            </a:r>
            <a:r>
              <a:rPr lang="en-US" altLang="ko-KR" dirty="0" smtClean="0"/>
              <a:t>Chromium</a:t>
            </a:r>
            <a:r>
              <a:rPr lang="ko-KR" altLang="en-US" dirty="0" smtClean="0"/>
              <a:t>이 화면에 보여주는 역할을 함</a:t>
            </a:r>
            <a:r>
              <a:rPr lang="en-US" altLang="ko-KR" dirty="0" smtClean="0"/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dirty="0" smtClean="0"/>
              <a:t>비즈니스 </a:t>
            </a:r>
            <a:r>
              <a:rPr lang="ko-KR" altLang="en-US" dirty="0" err="1" smtClean="0"/>
              <a:t>로직과</a:t>
            </a:r>
            <a:r>
              <a:rPr lang="ko-KR" altLang="en-US" dirty="0" smtClean="0"/>
              <a:t> 화면 간 통신은 </a:t>
            </a:r>
            <a:r>
              <a:rPr lang="en-US" altLang="ko-KR" dirty="0" err="1" smtClean="0"/>
              <a:t>ipc</a:t>
            </a:r>
            <a:r>
              <a:rPr lang="en-US" altLang="ko-KR" dirty="0" smtClean="0"/>
              <a:t>(inter</a:t>
            </a:r>
            <a:r>
              <a:rPr lang="en-US" altLang="ko-KR" baseline="0" dirty="0" smtClean="0"/>
              <a:t> process communication)</a:t>
            </a:r>
            <a:r>
              <a:rPr lang="ko-KR" altLang="en-US" baseline="0" dirty="0" smtClean="0"/>
              <a:t>을 통해 서로 데이터를 주고 받을 수 있음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B28912-89B1-4E4D-B01D-CBD0E8D1A8C0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76770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B28912-89B1-4E4D-B01D-CBD0E8D1A8C0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23797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 Script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코드</a:t>
            </a:r>
            <a:endParaRPr lang="en-US" altLang="ko-K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Tx/>
              <a:buChar char="-"/>
            </a:pP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Request 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이벤트를 등록하고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이벤트가 발생했을 때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console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received request 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라는 메시지를 찍도록 하는 </a:t>
            </a:r>
            <a:r>
              <a:rPr lang="ko-KR" alt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콜백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함수를 실행하도록 정의함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그러면 </a:t>
            </a:r>
            <a:r>
              <a:rPr lang="en-US" altLang="ko-KR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NodeJS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이벤트 루프를 돌면서 이 이벤트가 발생하는지 감지를 하고 이벤트를 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Thread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할당</a:t>
            </a:r>
            <a:endParaRPr lang="en-US" altLang="ko-KR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marR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할당된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Thread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v8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엔진에 넘겨지고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그럼 이 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v8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엔진은 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JavaScript 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코드로 실행된 커맨드와 함수들을 분류하고 머신 코드로 변환하여 기계적으로 수행되도록 합니다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indent="0">
              <a:buFontTx/>
              <a:buNone/>
            </a:pPr>
            <a:endParaRPr lang="en-US" altLang="ko-K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buFontTx/>
              <a:buNone/>
            </a:pP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NPM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프레임워크는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써드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파티 라이브러리를 사용할 때 사용</a:t>
            </a:r>
            <a:endParaRPr lang="en-US" altLang="ko-K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buFontTx/>
              <a:buNone/>
            </a:pP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그외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기본적인 라이브러리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파일 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io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소켓 </a:t>
            </a:r>
            <a:r>
              <a:rPr lang="en-US" altLang="ko-KR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io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등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Node Standard Library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에서 사용 가능</a:t>
            </a:r>
            <a:endParaRPr lang="en-US" altLang="ko-K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B28912-89B1-4E4D-B01D-CBD0E8D1A8C0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32044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기존 웹 어플리케이션 서버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하나의 클라이언트에 하나의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쓰레드를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할당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쓰레드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풀에서 꺼내옴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따라서 클라이언트 수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쓰레드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수 임</a:t>
            </a:r>
            <a:endParaRPr lang="en-US" altLang="ko-KR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성능에 문제가 생길 수 밖에 없음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(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톰캣의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경우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쓰레드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생성 개수가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500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개로 한정됨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endParaRPr lang="en-US" altLang="ko-K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Node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JS 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서버는 </a:t>
            </a:r>
            <a:r>
              <a:rPr lang="ko-KR" alt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씽글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스레드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기반으로 이벤트 루프를 통해 여러 클라이언트의 요청을 처리함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altLang="ko-KR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B28912-89B1-4E4D-B01D-CBD0E8D1A8C0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60356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이벤트 루프 방식은 멀티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플랙싱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의 개념을 기초로 하고 있음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여러 개의 입력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소켓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대하여 이벤트가 발생한 소켓을 감지하기 위해 이벤트 루프가 돌고 있다가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</a:p>
          <a:p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이벤트가 발생한 소켓을 선택하게 됨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endParaRPr lang="en-US" altLang="ko-K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B28912-89B1-4E4D-B01D-CBD0E8D1A8C0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27498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B28912-89B1-4E4D-B01D-CBD0E8D1A8C0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16995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B28912-89B1-4E4D-B01D-CBD0E8D1A8C0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67949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B28912-89B1-4E4D-B01D-CBD0E8D1A8C0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511697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B28912-89B1-4E4D-B01D-CBD0E8D1A8C0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95592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들어가기 전에 </a:t>
            </a:r>
            <a:endParaRPr lang="en-US" altLang="ko-KR" dirty="0" smtClean="0"/>
          </a:p>
          <a:p>
            <a:r>
              <a:rPr lang="ko-KR" altLang="en-US" dirty="0" smtClean="0"/>
              <a:t>일렉트론 프레임워크를 들어보신 적이 없어 무척 생소하실 텐데요</a:t>
            </a:r>
            <a:r>
              <a:rPr lang="en-US" altLang="ko-KR" dirty="0" smtClean="0"/>
              <a:t>. 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일렉트론 프레임워크는 </a:t>
            </a:r>
            <a:r>
              <a:rPr lang="en-US" altLang="ko-KR" dirty="0" smtClean="0"/>
              <a:t>UI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개발에 적용 가능한 기술입니다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그래서 이 세미나는 사실 한번이라도 </a:t>
            </a:r>
            <a:r>
              <a:rPr lang="ko-KR" altLang="en-US" baseline="0" dirty="0" err="1" smtClean="0"/>
              <a:t>이클립스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RCP </a:t>
            </a:r>
            <a:r>
              <a:rPr lang="ko-KR" altLang="en-US" baseline="0" dirty="0" smtClean="0"/>
              <a:t>화면을 </a:t>
            </a:r>
            <a:r>
              <a:rPr lang="ko-KR" altLang="en-US" baseline="0" dirty="0" err="1" smtClean="0"/>
              <a:t>개발해보시</a:t>
            </a:r>
            <a:r>
              <a:rPr lang="ko-KR" altLang="en-US" baseline="0" dirty="0" smtClean="0"/>
              <a:t> 거나 기타 화면을 개발해보신 분들이 대상입니다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그러나 화면 개발을 해보시지 않으셨더라도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아 화면 개발은 </a:t>
            </a:r>
            <a:r>
              <a:rPr lang="ko-KR" altLang="en-US" baseline="0" dirty="0" err="1" smtClean="0"/>
              <a:t>이런식의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스터디도</a:t>
            </a:r>
            <a:r>
              <a:rPr lang="ko-KR" altLang="en-US" baseline="0" dirty="0" smtClean="0"/>
              <a:t> 하는구나 라고 이해하고 귀동냥 </a:t>
            </a:r>
            <a:r>
              <a:rPr lang="ko-KR" altLang="en-US" baseline="0" dirty="0" err="1" smtClean="0"/>
              <a:t>눈동냥</a:t>
            </a:r>
            <a:r>
              <a:rPr lang="ko-KR" altLang="en-US" baseline="0" dirty="0" smtClean="0"/>
              <a:t> 해주시면 감사하겠습니다</a:t>
            </a:r>
            <a:r>
              <a:rPr lang="en-US" altLang="ko-KR" baseline="0" dirty="0" smtClean="0"/>
              <a:t>. </a:t>
            </a:r>
          </a:p>
          <a:p>
            <a:r>
              <a:rPr lang="ko-KR" altLang="en-US" dirty="0" smtClean="0"/>
              <a:t>기술 자체는 대단한 기술이 아니지만</a:t>
            </a:r>
            <a:r>
              <a:rPr lang="en-US" altLang="ko-KR" dirty="0" smtClean="0"/>
              <a:t>, </a:t>
            </a:r>
            <a:r>
              <a:rPr lang="ko-KR" altLang="en-US" dirty="0" smtClean="0"/>
              <a:t>그럼에도 왜 제가 도입하려고 하는지 배경 설명을 하고 이후에 개념 특징 그리고 결과물을 공유하는 시간을 가지도록 하겠습니다</a:t>
            </a:r>
            <a:r>
              <a:rPr lang="en-US" altLang="ko-KR" dirty="0" smtClean="0"/>
              <a:t>.</a:t>
            </a:r>
          </a:p>
          <a:p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B28912-89B1-4E4D-B01D-CBD0E8D1A8C0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133996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B28912-89B1-4E4D-B01D-CBD0E8D1A8C0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266806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B28912-89B1-4E4D-B01D-CBD0E8D1A8C0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77486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B28912-89B1-4E4D-B01D-CBD0E8D1A8C0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69756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우선 </a:t>
            </a:r>
            <a:r>
              <a:rPr lang="ko-KR" altLang="en-US" dirty="0" err="1" smtClean="0"/>
              <a:t>제어기팀</a:t>
            </a:r>
            <a:r>
              <a:rPr lang="ko-KR" altLang="en-US" dirty="0" smtClean="0"/>
              <a:t> </a:t>
            </a:r>
            <a:r>
              <a:rPr lang="en-US" altLang="ko-KR" dirty="0" smtClean="0"/>
              <a:t>J</a:t>
            </a:r>
            <a:r>
              <a:rPr lang="ko-KR" altLang="en-US" dirty="0" smtClean="0"/>
              <a:t>모 선임의 이야기를 들려드리겠습니다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err="1" smtClean="0"/>
              <a:t>현대차와</a:t>
            </a:r>
            <a:r>
              <a:rPr lang="ko-KR" altLang="en-US" dirty="0" smtClean="0"/>
              <a:t> 프로젝트를 </a:t>
            </a:r>
            <a:r>
              <a:rPr lang="ko-KR" altLang="en-US" dirty="0" err="1" smtClean="0"/>
              <a:t>진행하다보면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비기능</a:t>
            </a:r>
            <a:r>
              <a:rPr lang="ko-KR" altLang="en-US" dirty="0" smtClean="0"/>
              <a:t> 요구사항으로 화면이 보기 좋고 심플했으면 좋겠다는 이야기가 종종 나옵니다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특히 도메인 특성 상 수치 표현이 </a:t>
            </a:r>
            <a:r>
              <a:rPr lang="ko-KR" altLang="en-US" dirty="0" err="1" smtClean="0"/>
              <a:t>많다보니</a:t>
            </a:r>
            <a:r>
              <a:rPr lang="ko-KR" altLang="en-US" dirty="0" smtClean="0"/>
              <a:t> 차트나 게이지 표현에 대한 부분에서 화면 및 사용성에 대해 자주 언급되고 있는 상황입니다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이럴 때 개발자들은 </a:t>
            </a:r>
            <a:r>
              <a:rPr lang="ko-KR" altLang="en-US" dirty="0" err="1" smtClean="0"/>
              <a:t>여러가지</a:t>
            </a:r>
            <a:r>
              <a:rPr lang="ko-KR" altLang="en-US" dirty="0" smtClean="0"/>
              <a:t> 고민을 하게 되는데요</a:t>
            </a:r>
            <a:r>
              <a:rPr lang="en-US" altLang="ko-KR" dirty="0" smtClean="0"/>
              <a:t>. </a:t>
            </a:r>
            <a:r>
              <a:rPr lang="ko-KR" altLang="en-US" dirty="0" smtClean="0"/>
              <a:t>어떻게 표현하고 그리고 어떻게 구현을 해야 할지</a:t>
            </a:r>
            <a:r>
              <a:rPr lang="en-US" altLang="ko-KR" dirty="0" smtClean="0"/>
              <a:t>, </a:t>
            </a:r>
            <a:r>
              <a:rPr lang="ko-KR" altLang="en-US" dirty="0" smtClean="0"/>
              <a:t>또 구현을 한다면 일정에 차질은 생기지 않을지 </a:t>
            </a:r>
            <a:r>
              <a:rPr lang="en-US" altLang="ko-KR" dirty="0" smtClean="0"/>
              <a:t>J</a:t>
            </a:r>
            <a:r>
              <a:rPr lang="ko-KR" altLang="en-US" dirty="0" smtClean="0"/>
              <a:t>모 선임은 </a:t>
            </a:r>
            <a:r>
              <a:rPr lang="ko-KR" altLang="en-US" dirty="0" err="1" smtClean="0"/>
              <a:t>여러가지</a:t>
            </a:r>
            <a:r>
              <a:rPr lang="ko-KR" altLang="en-US" dirty="0" smtClean="0"/>
              <a:t> 고민을 하게 됩니다</a:t>
            </a:r>
            <a:r>
              <a:rPr lang="en-US" altLang="ko-KR" dirty="0" smtClean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B28912-89B1-4E4D-B01D-CBD0E8D1A8C0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07979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예를 들면</a:t>
            </a:r>
            <a:r>
              <a:rPr lang="en-US" altLang="ko-KR" dirty="0" smtClean="0"/>
              <a:t>, FIT </a:t>
            </a:r>
            <a:r>
              <a:rPr lang="ko-KR" altLang="en-US" dirty="0" smtClean="0"/>
              <a:t>같은 경우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</a:t>
            </a:r>
            <a:r>
              <a:rPr lang="ko-KR" altLang="en-US" dirty="0" smtClean="0"/>
              <a:t>차트나 </a:t>
            </a:r>
            <a:r>
              <a:rPr lang="ko-KR" altLang="en-US" dirty="0" err="1" smtClean="0"/>
              <a:t>게이지바</a:t>
            </a:r>
            <a:r>
              <a:rPr lang="en-US" altLang="ko-KR" dirty="0" smtClean="0"/>
              <a:t>, </a:t>
            </a:r>
            <a:r>
              <a:rPr lang="ko-KR" altLang="en-US" dirty="0" smtClean="0"/>
              <a:t>트리 구조</a:t>
            </a:r>
            <a:r>
              <a:rPr lang="ko-KR" altLang="en-US" baseline="0" dirty="0" smtClean="0"/>
              <a:t> 등을 어떻게 표현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개발할지 고민을 많이 하며 개발을 했던 것으로 알고 있습니다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그러나 고객은 이미 </a:t>
            </a:r>
            <a:r>
              <a:rPr lang="ko-KR" altLang="en-US" baseline="0" dirty="0" err="1" smtClean="0"/>
              <a:t>모바일</a:t>
            </a:r>
            <a:r>
              <a:rPr lang="ko-KR" altLang="en-US" baseline="0" dirty="0" smtClean="0"/>
              <a:t> 웹 시대에 최신 </a:t>
            </a:r>
            <a:r>
              <a:rPr lang="ko-KR" altLang="en-US" baseline="0" dirty="0" err="1" smtClean="0"/>
              <a:t>트렌드에</a:t>
            </a:r>
            <a:r>
              <a:rPr lang="ko-KR" altLang="en-US" baseline="0" dirty="0" smtClean="0"/>
              <a:t> 걸 맞는 화면에 익숙해진 나머지 더 예쁠 것을 강요하고 있습니다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이런 특화된 </a:t>
            </a:r>
            <a:r>
              <a:rPr lang="ko-KR" altLang="en-US" baseline="0" dirty="0" err="1" smtClean="0"/>
              <a:t>위젯을</a:t>
            </a:r>
            <a:r>
              <a:rPr lang="ko-KR" altLang="en-US" baseline="0" dirty="0" smtClean="0"/>
              <a:t> 개발하기 전에 </a:t>
            </a:r>
            <a:r>
              <a:rPr lang="en-US" altLang="ko-KR" baseline="0" dirty="0" smtClean="0"/>
              <a:t>J</a:t>
            </a:r>
            <a:r>
              <a:rPr lang="ko-KR" altLang="en-US" baseline="0" dirty="0" smtClean="0"/>
              <a:t>모 선임은 이런 생각들을 가질 수 밖에 없습니다</a:t>
            </a:r>
            <a:r>
              <a:rPr lang="en-US" altLang="ko-KR" baseline="0" dirty="0" smtClean="0"/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baseline="0" dirty="0" smtClean="0"/>
              <a:t>직접 </a:t>
            </a:r>
            <a:r>
              <a:rPr lang="ko-KR" altLang="en-US" baseline="0" dirty="0" err="1" smtClean="0"/>
              <a:t>위젯을</a:t>
            </a:r>
            <a:r>
              <a:rPr lang="ko-KR" altLang="en-US" baseline="0" dirty="0" smtClean="0"/>
              <a:t> 상속하여 </a:t>
            </a:r>
            <a:r>
              <a:rPr lang="ko-KR" altLang="en-US" baseline="0" dirty="0" err="1" smtClean="0"/>
              <a:t>커스터마이징을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해야하는</a:t>
            </a:r>
            <a:r>
              <a:rPr lang="ko-KR" altLang="en-US" baseline="0" dirty="0" smtClean="0"/>
              <a:t> 부담감</a:t>
            </a:r>
            <a:endParaRPr lang="en-US" altLang="ko-KR" baseline="0" dirty="0" smtClean="0"/>
          </a:p>
          <a:p>
            <a:pPr marL="171450" indent="-171450">
              <a:buFontTx/>
              <a:buChar char="-"/>
            </a:pPr>
            <a:r>
              <a:rPr lang="ko-KR" altLang="en-US" baseline="0" dirty="0" smtClean="0"/>
              <a:t>그에 따른 일정 데드라인에 대한 압박</a:t>
            </a:r>
            <a:endParaRPr lang="en-US" altLang="ko-KR" baseline="0" dirty="0" smtClean="0"/>
          </a:p>
          <a:p>
            <a:pPr marL="171450" indent="-171450">
              <a:buFontTx/>
              <a:buChar char="-"/>
            </a:pPr>
            <a:r>
              <a:rPr lang="ko-KR" altLang="en-US" baseline="0" dirty="0" smtClean="0"/>
              <a:t>만든 디자인이 형편없으면 어쩌나 하는 걱정</a:t>
            </a:r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B28912-89B1-4E4D-B01D-CBD0E8D1A8C0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69131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해결책은 일정을 넉넉히</a:t>
            </a:r>
            <a:r>
              <a:rPr lang="ko-KR" altLang="en-US" baseline="0" dirty="0" smtClean="0"/>
              <a:t> 잡아 개발을 하면 역량을 충분히 발휘하여 </a:t>
            </a:r>
            <a:r>
              <a:rPr lang="ko-KR" altLang="en-US" baseline="0" dirty="0" err="1" smtClean="0"/>
              <a:t>해피해피한</a:t>
            </a:r>
            <a:r>
              <a:rPr lang="ko-KR" altLang="en-US" baseline="0" dirty="0" smtClean="0"/>
              <a:t> 개발을 할 수 있겠죠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그러나 이 부분은 </a:t>
            </a:r>
            <a:r>
              <a:rPr lang="ko-KR" altLang="en-US" dirty="0" smtClean="0"/>
              <a:t>프로젝트 계약 금액 등 여러 이해</a:t>
            </a:r>
            <a:r>
              <a:rPr lang="ko-KR" altLang="en-US" baseline="0" dirty="0" smtClean="0"/>
              <a:t> 당사자들과 얽힌 문제이기 때문에 </a:t>
            </a:r>
            <a:r>
              <a:rPr lang="en-US" altLang="ko-KR" baseline="0" dirty="0" smtClean="0"/>
              <a:t>J</a:t>
            </a:r>
            <a:r>
              <a:rPr lang="ko-KR" altLang="en-US" baseline="0" dirty="0" smtClean="0"/>
              <a:t>모 선임이 </a:t>
            </a:r>
            <a:r>
              <a:rPr lang="ko-KR" altLang="en-US" dirty="0" smtClean="0"/>
              <a:t>할 수 있는 부분이 아닙니다</a:t>
            </a:r>
            <a:r>
              <a:rPr lang="en-US" altLang="ko-KR" dirty="0" smtClean="0"/>
              <a:t>.</a:t>
            </a:r>
            <a:r>
              <a:rPr lang="en-US" altLang="ko-KR" baseline="0" dirty="0" smtClean="0"/>
              <a:t> 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그렇다면 잘 만들어진 </a:t>
            </a:r>
            <a:r>
              <a:rPr lang="ko-KR" altLang="en-US" dirty="0" err="1" smtClean="0"/>
              <a:t>써드</a:t>
            </a:r>
            <a:r>
              <a:rPr lang="ko-KR" altLang="en-US" dirty="0" smtClean="0"/>
              <a:t> 파티 라이브러리를 이용하면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어쩌면 삽질 시간을 덜어줄 수 있지 않을까 라는 생각을 하게 됩니다</a:t>
            </a:r>
            <a:r>
              <a:rPr lang="en-US" altLang="ko-KR" baseline="0" dirty="0" smtClean="0"/>
              <a:t>.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B28912-89B1-4E4D-B01D-CBD0E8D1A8C0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73139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그래서 </a:t>
            </a:r>
            <a:r>
              <a:rPr lang="en-US" altLang="ko-KR" dirty="0" smtClean="0"/>
              <a:t>J</a:t>
            </a:r>
            <a:r>
              <a:rPr lang="ko-KR" altLang="en-US" dirty="0" smtClean="0"/>
              <a:t>모 선임은 잘 만들어진 </a:t>
            </a:r>
            <a:r>
              <a:rPr lang="ko-KR" altLang="en-US" dirty="0" err="1" smtClean="0"/>
              <a:t>써드</a:t>
            </a:r>
            <a:r>
              <a:rPr lang="ko-KR" altLang="en-US" dirty="0" smtClean="0"/>
              <a:t> 파티 라이브러리가 없을지 찾아보기 시작합니다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그러나 </a:t>
            </a:r>
            <a:r>
              <a:rPr lang="en-US" altLang="ko-KR" dirty="0" smtClean="0"/>
              <a:t>STACKOVERFLOW, </a:t>
            </a:r>
            <a:r>
              <a:rPr lang="ko-KR" altLang="en-US" dirty="0" err="1" smtClean="0"/>
              <a:t>구글</a:t>
            </a:r>
            <a:r>
              <a:rPr lang="ko-KR" altLang="en-US" dirty="0" smtClean="0"/>
              <a:t> 등에는 </a:t>
            </a:r>
            <a:r>
              <a:rPr lang="ko-KR" altLang="en-US" dirty="0" err="1" smtClean="0"/>
              <a:t>이클립스</a:t>
            </a:r>
            <a:r>
              <a:rPr lang="ko-KR" altLang="en-US" dirty="0" smtClean="0"/>
              <a:t> </a:t>
            </a:r>
            <a:r>
              <a:rPr lang="en-US" altLang="ko-KR" dirty="0" smtClean="0"/>
              <a:t>RCP </a:t>
            </a:r>
            <a:r>
              <a:rPr lang="ko-KR" altLang="en-US" dirty="0" smtClean="0"/>
              <a:t>개발 </a:t>
            </a:r>
            <a:r>
              <a:rPr lang="ko-KR" altLang="en-US" dirty="0" err="1" smtClean="0"/>
              <a:t>컨텐츠가</a:t>
            </a:r>
            <a:r>
              <a:rPr lang="ko-KR" altLang="en-US" dirty="0" smtClean="0"/>
              <a:t> 많이 없고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참고자료로 쓰기에도 부적절한 내용들이 많습니다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팀 내부에 </a:t>
            </a:r>
            <a:r>
              <a:rPr lang="ko-KR" altLang="en-US" dirty="0" err="1" smtClean="0"/>
              <a:t>이클립스</a:t>
            </a:r>
            <a:r>
              <a:rPr lang="ko-KR" altLang="en-US" dirty="0" smtClean="0"/>
              <a:t> </a:t>
            </a:r>
            <a:r>
              <a:rPr lang="en-US" altLang="ko-KR" dirty="0" smtClean="0"/>
              <a:t>RCP </a:t>
            </a:r>
            <a:r>
              <a:rPr lang="ko-KR" altLang="en-US" dirty="0" smtClean="0"/>
              <a:t>참고자료가 다수 존재하긴 하나 딱 맞는 </a:t>
            </a:r>
            <a:r>
              <a:rPr lang="ko-KR" altLang="en-US" dirty="0" err="1" smtClean="0"/>
              <a:t>위젯은</a:t>
            </a:r>
            <a:r>
              <a:rPr lang="ko-KR" altLang="en-US" dirty="0" smtClean="0"/>
              <a:t> 없고 결국에는 </a:t>
            </a:r>
            <a:r>
              <a:rPr lang="ko-KR" altLang="en-US" dirty="0" err="1" smtClean="0"/>
              <a:t>커스터마이징이</a:t>
            </a:r>
            <a:r>
              <a:rPr lang="ko-KR" altLang="en-US" dirty="0" smtClean="0"/>
              <a:t> 필요합니다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따라서 원하는 </a:t>
            </a:r>
            <a:r>
              <a:rPr lang="ko-KR" altLang="en-US" dirty="0" err="1" smtClean="0"/>
              <a:t>위젯</a:t>
            </a:r>
            <a:r>
              <a:rPr lang="ko-KR" altLang="en-US" dirty="0" smtClean="0"/>
              <a:t> 화면을 구성하기가 힘들 다는 것을 깨닫습니다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결국에는 </a:t>
            </a:r>
            <a:r>
              <a:rPr lang="en-US" altLang="ko-KR" dirty="0" smtClean="0"/>
              <a:t>J </a:t>
            </a:r>
            <a:r>
              <a:rPr lang="ko-KR" altLang="en-US" dirty="0" smtClean="0"/>
              <a:t>선임은 포기하고 일정에 맞춰 </a:t>
            </a:r>
            <a:r>
              <a:rPr lang="ko-KR" altLang="en-US" dirty="0" err="1" smtClean="0"/>
              <a:t>고객사와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쇼부를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보게되죠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이처럼 적절한 자료가 많지 않아 개발자는 맨땅에 헤딩 격으로 개발을 </a:t>
            </a:r>
            <a:r>
              <a:rPr lang="ko-KR" altLang="en-US" dirty="0" err="1" smtClean="0"/>
              <a:t>해야하는</a:t>
            </a:r>
            <a:r>
              <a:rPr lang="ko-KR" altLang="en-US" dirty="0" smtClean="0"/>
              <a:t> 경우가 많고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이에 따라 삽질시간도 증가합니다</a:t>
            </a:r>
            <a:r>
              <a:rPr lang="en-US" altLang="ko-KR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B28912-89B1-4E4D-B01D-CBD0E8D1A8C0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32300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앞서 </a:t>
            </a:r>
            <a:r>
              <a:rPr lang="en-US" altLang="ko-KR" dirty="0" smtClean="0"/>
              <a:t>J</a:t>
            </a:r>
            <a:r>
              <a:rPr lang="ko-KR" altLang="en-US" dirty="0" smtClean="0"/>
              <a:t>모선임의 이야기 처럼 이러한 문제점을 해결해 볼 수 없을까 하여 생각해낸 것이 일렉트론 프레임워크입니다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일렉트론 프레임워크는 데스크톱 </a:t>
            </a:r>
            <a:r>
              <a:rPr lang="en-US" altLang="ko-KR" dirty="0" smtClean="0"/>
              <a:t>GUI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어플리케이션을 개발하는데 도움을 주는 기술로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웹 어플리케이션 개발 기술요소를 사용하고 있습니다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err="1" smtClean="0"/>
              <a:t>구글</a:t>
            </a:r>
            <a:r>
              <a:rPr lang="en-US" altLang="ko-KR" baseline="0" dirty="0" smtClean="0"/>
              <a:t>, STATCKOVERFLOW </a:t>
            </a:r>
            <a:r>
              <a:rPr lang="ko-KR" altLang="en-US" baseline="0" dirty="0" smtClean="0"/>
              <a:t>등 다양한 </a:t>
            </a:r>
            <a:r>
              <a:rPr lang="ko-KR" altLang="en-US" baseline="0" dirty="0" err="1" smtClean="0"/>
              <a:t>오픈소스</a:t>
            </a:r>
            <a:r>
              <a:rPr lang="ko-KR" altLang="en-US" baseline="0" dirty="0" smtClean="0"/>
              <a:t> 사이트에는 웹 어플리케이션 개발 기술 요소에 대한 </a:t>
            </a:r>
            <a:r>
              <a:rPr lang="ko-KR" altLang="en-US" baseline="0" dirty="0" err="1" smtClean="0"/>
              <a:t>컨텐츠가</a:t>
            </a:r>
            <a:r>
              <a:rPr lang="ko-KR" altLang="en-US" baseline="0" dirty="0" smtClean="0"/>
              <a:t> 넘쳐 흐릅니다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웹 어플리케이션 개발 기술 요소를 참고하여 좀 더 수월하게 데스크톱 </a:t>
            </a:r>
            <a:r>
              <a:rPr lang="en-US" altLang="ko-KR" baseline="0" dirty="0" smtClean="0"/>
              <a:t>GUI </a:t>
            </a:r>
            <a:r>
              <a:rPr lang="ko-KR" altLang="en-US" baseline="0" dirty="0" smtClean="0"/>
              <a:t>어플리케이션을 개발하고 하는 것이 일렉트론 프레임워크를 도입하게 된 배경입니다</a:t>
            </a:r>
            <a:r>
              <a:rPr lang="en-US" altLang="ko-KR" baseline="0" dirty="0" smtClean="0"/>
              <a:t>.</a:t>
            </a:r>
          </a:p>
          <a:p>
            <a:endParaRPr lang="en-US" altLang="ko-KR" dirty="0" smtClean="0"/>
          </a:p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B28912-89B1-4E4D-B01D-CBD0E8D1A8C0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92759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8000" indent="-252000" defTabSz="1007943">
              <a:spcAft>
                <a:spcPts val="700"/>
              </a:spcAft>
              <a:buFont typeface="현대하모니 M" panose="02020603020101020101" pitchFamily="18" charset="-127"/>
              <a:buChar char="□"/>
              <a:defRPr/>
            </a:pPr>
            <a:r>
              <a:rPr lang="en-US" altLang="ko-KR" b="1" dirty="0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Renderer Process</a:t>
            </a:r>
            <a:r>
              <a:rPr lang="ko-KR" altLang="en-US" b="1" dirty="0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는 화면 </a:t>
            </a:r>
            <a:r>
              <a:rPr lang="ko-KR" altLang="en-US" b="1" dirty="0" err="1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렌더링</a:t>
            </a:r>
            <a:r>
              <a:rPr lang="ko-KR" altLang="en-US" b="1" dirty="0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작업 관련 프로세스를 담당</a:t>
            </a:r>
            <a:endParaRPr lang="en-US" altLang="ko-KR" b="1" dirty="0" smtClean="0">
              <a:solidFill>
                <a:srgbClr val="0E273D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288000" indent="-252000" defTabSz="1007943">
              <a:spcAft>
                <a:spcPts val="700"/>
              </a:spcAft>
              <a:buFont typeface="현대하모니 M" panose="02020603020101020101" pitchFamily="18" charset="-127"/>
              <a:buChar char="□"/>
              <a:defRPr/>
            </a:pPr>
            <a:r>
              <a:rPr lang="en-US" altLang="ko-KR" b="1" dirty="0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Main Process</a:t>
            </a:r>
            <a:r>
              <a:rPr lang="ko-KR" altLang="en-US" b="1" dirty="0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는 화면 뒤에서 처리하는 비즈니스 </a:t>
            </a:r>
            <a:r>
              <a:rPr lang="ko-KR" altLang="en-US" b="1" dirty="0" err="1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로직</a:t>
            </a:r>
            <a:r>
              <a:rPr lang="ko-KR" altLang="en-US" b="1" dirty="0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관련 프로세스를 담당</a:t>
            </a:r>
            <a:endParaRPr lang="en-US" altLang="ko-KR" b="1" dirty="0" smtClean="0">
              <a:solidFill>
                <a:srgbClr val="0E273D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288000" indent="-252000" defTabSz="1007943">
              <a:spcAft>
                <a:spcPts val="700"/>
              </a:spcAft>
              <a:buFont typeface="현대하모니 M" panose="02020603020101020101" pitchFamily="18" charset="-127"/>
              <a:buChar char="□"/>
              <a:defRPr/>
            </a:pPr>
            <a:r>
              <a:rPr lang="ko-KR" altLang="en-US" b="1" dirty="0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두 프로세스는 </a:t>
            </a:r>
            <a:r>
              <a:rPr lang="en-US" altLang="ko-KR" b="1" dirty="0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IPC Remote </a:t>
            </a:r>
            <a:r>
              <a:rPr lang="ko-KR" altLang="en-US" b="1" dirty="0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모듈을 통해 데이터를 주고 받음</a:t>
            </a:r>
            <a:endParaRPr lang="en-US" altLang="ko-KR" b="1" dirty="0" smtClean="0">
              <a:solidFill>
                <a:srgbClr val="0E273D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B28912-89B1-4E4D-B01D-CBD0E8D1A8C0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39782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1886" y="1237197"/>
            <a:ext cx="9088041" cy="2631887"/>
          </a:xfrm>
        </p:spPr>
        <p:txBody>
          <a:bodyPr anchor="b"/>
          <a:lstStyle>
            <a:lvl1pPr algn="ctr">
              <a:defRPr sz="6614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36477" y="3970580"/>
            <a:ext cx="8018860" cy="1825171"/>
          </a:xfrm>
        </p:spPr>
        <p:txBody>
          <a:bodyPr/>
          <a:lstStyle>
            <a:lvl1pPr marL="0" indent="0" algn="ctr">
              <a:buNone/>
              <a:defRPr sz="2646"/>
            </a:lvl1pPr>
            <a:lvl2pPr marL="503972" indent="0" algn="ctr">
              <a:buNone/>
              <a:defRPr sz="2205"/>
            </a:lvl2pPr>
            <a:lvl3pPr marL="1007943" indent="0" algn="ctr">
              <a:buNone/>
              <a:defRPr sz="1984"/>
            </a:lvl3pPr>
            <a:lvl4pPr marL="1511915" indent="0" algn="ctr">
              <a:buNone/>
              <a:defRPr sz="1764"/>
            </a:lvl4pPr>
            <a:lvl5pPr marL="2015886" indent="0" algn="ctr">
              <a:buNone/>
              <a:defRPr sz="1764"/>
            </a:lvl5pPr>
            <a:lvl6pPr marL="2519858" indent="0" algn="ctr">
              <a:buNone/>
              <a:defRPr sz="1764"/>
            </a:lvl6pPr>
            <a:lvl7pPr marL="3023829" indent="0" algn="ctr">
              <a:buNone/>
              <a:defRPr sz="1764"/>
            </a:lvl7pPr>
            <a:lvl8pPr marL="3527801" indent="0" algn="ctr">
              <a:buNone/>
              <a:defRPr sz="1764"/>
            </a:lvl8pPr>
            <a:lvl9pPr marL="4031772" indent="0" algn="ctr">
              <a:buNone/>
              <a:defRPr sz="1764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23498-F815-45E4-A8C5-ED3CE302A87A}" type="datetimeFigureOut">
              <a:rPr lang="ko-KR" altLang="en-US" smtClean="0"/>
              <a:t>2018-06-11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BB771-3A28-4262-ABCC-31CBC23424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65259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9"/>
            <a:ext cx="10691813" cy="7558636"/>
          </a:xfrm>
          <a:prstGeom prst="rect">
            <a:avLst/>
          </a:prstGeom>
        </p:spPr>
      </p:pic>
      <p:sp>
        <p:nvSpPr>
          <p:cNvPr id="7" name="슬라이드 번호 개체 틀 5"/>
          <p:cNvSpPr txBox="1">
            <a:spLocks/>
          </p:cNvSpPr>
          <p:nvPr userDrawn="1"/>
        </p:nvSpPr>
        <p:spPr>
          <a:xfrm>
            <a:off x="9792257" y="7112943"/>
            <a:ext cx="685729" cy="402567"/>
          </a:xfrm>
          <a:prstGeom prst="rect">
            <a:avLst/>
          </a:prstGeom>
        </p:spPr>
        <p:txBody>
          <a:bodyPr vert="horz" lIns="104306" tIns="52153" rIns="104306" bIns="52153" rtlCol="0" anchor="ctr"/>
          <a:lstStyle>
            <a:defPPr>
              <a:defRPr lang="ko-KR"/>
            </a:defPPr>
            <a:lvl1pPr marL="0" algn="r" defTabSz="1043056" rtl="0" eaLnBrk="1" latinLnBrk="1" hangingPunct="1"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21528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3056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4584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6112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7640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9168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0696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72224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C20EB4F9-850C-4635-90AD-2D26C584A303}" type="slidenum">
              <a:rPr lang="ko-KR" altLang="en-US" sz="700" smtClean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pPr algn="ctr"/>
              <a:t>‹#›</a:t>
            </a:fld>
            <a:r>
              <a:rPr lang="ko-KR" altLang="en-US" sz="700" smtClean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endParaRPr lang="ko-KR" altLang="en-US" sz="700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cxnSp>
        <p:nvCxnSpPr>
          <p:cNvPr id="8" name="직선 연결선 7"/>
          <p:cNvCxnSpPr/>
          <p:nvPr userDrawn="1"/>
        </p:nvCxnSpPr>
        <p:spPr>
          <a:xfrm>
            <a:off x="10029887" y="7205344"/>
            <a:ext cx="209488" cy="0"/>
          </a:xfrm>
          <a:prstGeom prst="line">
            <a:avLst/>
          </a:prstGeom>
          <a:ln w="3175">
            <a:solidFill>
              <a:srgbClr val="EE710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89475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23498-F815-45E4-A8C5-ED3CE302A87A}" type="datetimeFigureOut">
              <a:rPr lang="ko-KR" altLang="en-US" smtClean="0"/>
              <a:t>2018-06-11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BB771-3A28-4262-ABCC-31CBC234249B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9"/>
            <a:ext cx="10691813" cy="7558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1124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23498-F815-45E4-A8C5-ED3CE302A87A}" type="datetimeFigureOut">
              <a:rPr lang="ko-KR" altLang="en-US" smtClean="0"/>
              <a:t>2018-06-11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BB771-3A28-4262-ABCC-31CBC234249B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9"/>
            <a:ext cx="10691813" cy="7558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5270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23498-F815-45E4-A8C5-ED3CE302A87A}" type="datetimeFigureOut">
              <a:rPr lang="ko-KR" altLang="en-US" smtClean="0"/>
              <a:t>2018-06-11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BB771-3A28-4262-ABCC-31CBC234249B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9"/>
            <a:ext cx="10691813" cy="7558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0031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23498-F815-45E4-A8C5-ED3CE302A87A}" type="datetimeFigureOut">
              <a:rPr lang="ko-KR" altLang="en-US" smtClean="0"/>
              <a:t>2018-06-11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BB771-3A28-4262-ABCC-31CBC234249B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9"/>
            <a:ext cx="10691813" cy="7558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2449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23498-F815-45E4-A8C5-ED3CE302A87A}" type="datetimeFigureOut">
              <a:rPr lang="ko-KR" altLang="en-US" smtClean="0"/>
              <a:t>2018-06-11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BB771-3A28-4262-ABCC-31CBC234249B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9"/>
            <a:ext cx="10691813" cy="7558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0584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23498-F815-45E4-A8C5-ED3CE302A87A}" type="datetimeFigureOut">
              <a:rPr lang="ko-KR" altLang="en-US" smtClean="0"/>
              <a:t>2018-06-11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BB771-3A28-4262-ABCC-31CBC234249B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9"/>
            <a:ext cx="10691813" cy="7558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519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23498-F815-45E4-A8C5-ED3CE302A87A}" type="datetimeFigureOut">
              <a:rPr lang="ko-KR" altLang="en-US" smtClean="0"/>
              <a:t>2018-06-11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BB771-3A28-4262-ABCC-31CBC234249B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9"/>
            <a:ext cx="10691813" cy="7558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2968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23498-F815-45E4-A8C5-ED3CE302A87A}" type="datetimeFigureOut">
              <a:rPr lang="ko-KR" altLang="en-US" smtClean="0"/>
              <a:t>2018-06-11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BB771-3A28-4262-ABCC-31CBC234249B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9"/>
            <a:ext cx="10691813" cy="7558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2691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9"/>
            <a:ext cx="10691813" cy="7558636"/>
          </a:xfrm>
          <a:prstGeom prst="rect">
            <a:avLst/>
          </a:prstGeom>
        </p:spPr>
      </p:pic>
      <p:sp>
        <p:nvSpPr>
          <p:cNvPr id="8" name="텍스트 개체 틀 7"/>
          <p:cNvSpPr>
            <a:spLocks noGrp="1"/>
          </p:cNvSpPr>
          <p:nvPr>
            <p:ph type="body" sz="quarter" idx="13"/>
          </p:nvPr>
        </p:nvSpPr>
        <p:spPr>
          <a:xfrm>
            <a:off x="968375" y="1863725"/>
            <a:ext cx="7686675" cy="1522271"/>
          </a:xfrm>
        </p:spPr>
        <p:txBody>
          <a:bodyPr anchor="ctr">
            <a:normAutofit/>
          </a:bodyPr>
          <a:lstStyle>
            <a:lvl1pPr marL="0" indent="0">
              <a:buNone/>
              <a:defRPr sz="560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endParaRPr lang="ko-KR" altLang="en-US" dirty="0" smtClean="0"/>
          </a:p>
        </p:txBody>
      </p:sp>
      <p:sp>
        <p:nvSpPr>
          <p:cNvPr id="9" name="텍스트 개체 틀 7"/>
          <p:cNvSpPr>
            <a:spLocks noGrp="1"/>
          </p:cNvSpPr>
          <p:nvPr>
            <p:ph type="body" sz="quarter" idx="14"/>
          </p:nvPr>
        </p:nvSpPr>
        <p:spPr>
          <a:xfrm>
            <a:off x="7329503" y="5930020"/>
            <a:ext cx="2651094" cy="425514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endParaRPr lang="ko-KR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3124474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23498-F815-45E4-A8C5-ED3CE302A87A}" type="datetimeFigureOut">
              <a:rPr lang="ko-KR" altLang="en-US" smtClean="0"/>
              <a:t>2018-06-11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BB771-3A28-4262-ABCC-31CBC234249B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9"/>
            <a:ext cx="10691813" cy="7558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468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23498-F815-45E4-A8C5-ED3CE302A87A}" type="datetimeFigureOut">
              <a:rPr lang="ko-KR" altLang="en-US" smtClean="0"/>
              <a:t>2018-06-11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BB771-3A28-4262-ABCC-31CBC234249B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9"/>
            <a:ext cx="10691813" cy="7558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4730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691813" cy="7558636"/>
          </a:xfrm>
          <a:prstGeom prst="rect">
            <a:avLst/>
          </a:prstGeom>
        </p:spPr>
      </p:pic>
      <p:sp>
        <p:nvSpPr>
          <p:cNvPr id="7" name="슬라이드 번호 개체 틀 5"/>
          <p:cNvSpPr txBox="1">
            <a:spLocks/>
          </p:cNvSpPr>
          <p:nvPr userDrawn="1"/>
        </p:nvSpPr>
        <p:spPr>
          <a:xfrm>
            <a:off x="9792257" y="7112943"/>
            <a:ext cx="685729" cy="402567"/>
          </a:xfrm>
          <a:prstGeom prst="rect">
            <a:avLst/>
          </a:prstGeom>
        </p:spPr>
        <p:txBody>
          <a:bodyPr vert="horz" lIns="104306" tIns="52153" rIns="104306" bIns="52153" rtlCol="0" anchor="ctr"/>
          <a:lstStyle>
            <a:defPPr>
              <a:defRPr lang="ko-KR"/>
            </a:defPPr>
            <a:lvl1pPr marL="0" algn="r" defTabSz="1043056" rtl="0" eaLnBrk="1" latinLnBrk="1" hangingPunct="1"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21528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3056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4584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6112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7640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9168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0696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72224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C20EB4F9-850C-4635-90AD-2D26C584A303}" type="slidenum">
              <a:rPr lang="ko-KR" altLang="en-US" sz="700" smtClean="0">
                <a:solidFill>
                  <a:schemeClr val="bg1">
                    <a:lumMod val="6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pPr algn="ctr"/>
              <a:t>‹#›</a:t>
            </a:fld>
            <a:r>
              <a:rPr lang="ko-KR" altLang="en-US" sz="700" smtClean="0">
                <a:solidFill>
                  <a:schemeClr val="bg1">
                    <a:lumMod val="6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endParaRPr lang="ko-KR" altLang="en-US" sz="700" dirty="0">
              <a:solidFill>
                <a:schemeClr val="bg1">
                  <a:lumMod val="65000"/>
                </a:scheme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cxnSp>
        <p:nvCxnSpPr>
          <p:cNvPr id="8" name="직선 연결선 7"/>
          <p:cNvCxnSpPr/>
          <p:nvPr userDrawn="1"/>
        </p:nvCxnSpPr>
        <p:spPr>
          <a:xfrm>
            <a:off x="10029887" y="7205344"/>
            <a:ext cx="209488" cy="0"/>
          </a:xfrm>
          <a:prstGeom prst="line">
            <a:avLst/>
          </a:prstGeom>
          <a:ln w="3175">
            <a:solidFill>
              <a:srgbClr val="EE710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 userDrawn="1"/>
        </p:nvSpPr>
        <p:spPr>
          <a:xfrm>
            <a:off x="377952" y="316992"/>
            <a:ext cx="1780032" cy="256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 userDrawn="1"/>
        </p:nvSpPr>
        <p:spPr>
          <a:xfrm>
            <a:off x="404959" y="326572"/>
            <a:ext cx="197068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latinLnBrk="0" hangingPunct="0"/>
            <a:r>
              <a:rPr lang="en-US" altLang="ko-KR" sz="900" spc="150" dirty="0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Software for Safe World</a:t>
            </a:r>
            <a:endParaRPr lang="ko-KR" altLang="en-US" sz="900" spc="150" dirty="0">
              <a:solidFill>
                <a:srgbClr val="0E273D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5" name="내용 개체 틀 14"/>
          <p:cNvSpPr>
            <a:spLocks noGrp="1"/>
          </p:cNvSpPr>
          <p:nvPr>
            <p:ph sz="quarter" idx="10"/>
          </p:nvPr>
        </p:nvSpPr>
        <p:spPr>
          <a:xfrm>
            <a:off x="788194" y="1611439"/>
            <a:ext cx="9115425" cy="4762500"/>
          </a:xfrm>
        </p:spPr>
        <p:txBody>
          <a:bodyPr>
            <a:normAutofit/>
          </a:bodyPr>
          <a:lstStyle>
            <a:lvl1pPr>
              <a:defRPr sz="28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defRPr>
            </a:lvl1pPr>
            <a:lvl2pPr>
              <a:defRPr sz="24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defRPr>
            </a:lvl2pPr>
            <a:lvl3pPr>
              <a:defRPr sz="20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defRPr>
            </a:lvl3pPr>
            <a:lvl4pPr>
              <a:defRPr sz="18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defRPr>
            </a:lvl4pPr>
            <a:lvl5pPr>
              <a:defRPr sz="18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6458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35062" y="402484"/>
            <a:ext cx="9221689" cy="1461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5062" y="2012414"/>
            <a:ext cx="9221689" cy="47965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35062" y="7006700"/>
            <a:ext cx="2405658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923498-F815-45E4-A8C5-ED3CE302A87A}" type="datetimeFigureOut">
              <a:rPr lang="ko-KR" altLang="en-US" smtClean="0"/>
              <a:t>2018-06-11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41663" y="7006700"/>
            <a:ext cx="3608487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51093" y="7006700"/>
            <a:ext cx="2405658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9BB771-3A28-4262-ABCC-31CBC23424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3904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7" r:id="rId2"/>
    <p:sldLayoutId id="2147483674" r:id="rId3"/>
    <p:sldLayoutId id="2147483675" r:id="rId4"/>
    <p:sldLayoutId id="2147483677" r:id="rId5"/>
    <p:sldLayoutId id="2147483679" r:id="rId6"/>
    <p:sldLayoutId id="2147483668" r:id="rId7"/>
    <p:sldLayoutId id="2147483669" r:id="rId8"/>
    <p:sldLayoutId id="2147483670" r:id="rId9"/>
    <p:sldLayoutId id="2147483672" r:id="rId10"/>
    <p:sldLayoutId id="2147483671" r:id="rId11"/>
    <p:sldLayoutId id="2147483673" r:id="rId12"/>
    <p:sldLayoutId id="2147483676" r:id="rId13"/>
    <p:sldLayoutId id="2147483678" r:id="rId14"/>
  </p:sldLayoutIdLst>
  <p:timing>
    <p:tnLst>
      <p:par>
        <p:cTn id="1" dur="indefinite" restart="never" nodeType="tmRoot"/>
      </p:par>
    </p:tnLst>
  </p:timing>
  <p:txStyles>
    <p:titleStyle>
      <a:lvl1pPr algn="l" defTabSz="1007943" rtl="0" eaLnBrk="1" latinLnBrk="1" hangingPunct="1">
        <a:lnSpc>
          <a:spcPct val="90000"/>
        </a:lnSpc>
        <a:spcBef>
          <a:spcPct val="0"/>
        </a:spcBef>
        <a:buNone/>
        <a:defRPr sz="485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1986" indent="-251986" algn="l" defTabSz="1007943" rtl="0" eaLnBrk="1" latinLnBrk="1" hangingPunct="1">
        <a:lnSpc>
          <a:spcPct val="90000"/>
        </a:lnSpc>
        <a:spcBef>
          <a:spcPts val="1102"/>
        </a:spcBef>
        <a:buFont typeface="Arial" panose="020B0604020202020204" pitchFamily="34" charset="0"/>
        <a:buChar char="•"/>
        <a:defRPr sz="3086" kern="1200">
          <a:solidFill>
            <a:schemeClr val="tx1"/>
          </a:solidFill>
          <a:latin typeface="+mn-lt"/>
          <a:ea typeface="+mn-ea"/>
          <a:cs typeface="+mn-cs"/>
        </a:defRPr>
      </a:lvl1pPr>
      <a:lvl2pPr marL="755957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646" kern="1200">
          <a:solidFill>
            <a:schemeClr val="tx1"/>
          </a:solidFill>
          <a:latin typeface="+mn-lt"/>
          <a:ea typeface="+mn-ea"/>
          <a:cs typeface="+mn-cs"/>
        </a:defRPr>
      </a:lvl2pPr>
      <a:lvl3pPr marL="1259929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3pPr>
      <a:lvl4pPr marL="1763900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267872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771844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275815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779787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283758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72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943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915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886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858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829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801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772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2.png"/><Relationship Id="rId4" Type="http://schemas.openxmlformats.org/officeDocument/2006/relationships/notesSlide" Target="../notesSlides/notesSlide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2.png"/><Relationship Id="rId5" Type="http://schemas.openxmlformats.org/officeDocument/2006/relationships/image" Target="../media/image21.jpe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968375" y="3038474"/>
            <a:ext cx="5560015" cy="592843"/>
          </a:xfrm>
        </p:spPr>
        <p:txBody>
          <a:bodyPr>
            <a:normAutofit/>
          </a:bodyPr>
          <a:lstStyle/>
          <a:p>
            <a:r>
              <a:rPr lang="ko-KR" altLang="en-US" sz="32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일렉트론 프레임워크 세미나</a:t>
            </a:r>
            <a:endParaRPr lang="ko-KR" altLang="en-US" sz="44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6311590" y="5464097"/>
            <a:ext cx="3669007" cy="1187911"/>
          </a:xfrm>
        </p:spPr>
        <p:txBody>
          <a:bodyPr>
            <a:normAutofit/>
          </a:bodyPr>
          <a:lstStyle/>
          <a:p>
            <a:r>
              <a:rPr lang="en-US" altLang="ko-KR" sz="18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18/06/11</a:t>
            </a:r>
          </a:p>
          <a:p>
            <a:r>
              <a:rPr lang="ko-KR" altLang="en-US" sz="1800" dirty="0" err="1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임베디드기술연구소</a:t>
            </a:r>
            <a:r>
              <a:rPr lang="ko-KR" altLang="en-US" sz="18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1800" dirty="0" err="1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제어기팀</a:t>
            </a:r>
            <a:r>
              <a:rPr lang="ko-KR" altLang="en-US" sz="18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endParaRPr lang="en-US" altLang="ko-KR" sz="18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ko-KR" altLang="en-US" sz="18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정준호 선임</a:t>
            </a:r>
            <a:endParaRPr lang="ko-KR" altLang="en-US" sz="18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6" name="텍스트 개체 틀 1"/>
          <p:cNvSpPr txBox="1">
            <a:spLocks/>
          </p:cNvSpPr>
          <p:nvPr/>
        </p:nvSpPr>
        <p:spPr>
          <a:xfrm>
            <a:off x="968375" y="2445631"/>
            <a:ext cx="5560015" cy="5928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None/>
              <a:defRPr sz="5600" kern="120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+mn-cs"/>
              </a:defRPr>
            </a:lvl1pPr>
            <a:lvl2pPr marL="75595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[</a:t>
            </a:r>
            <a:r>
              <a:rPr lang="ko-KR" altLang="en-US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개인역량강화</a:t>
            </a:r>
            <a:r>
              <a:rPr lang="en-US" altLang="ko-KR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]</a:t>
            </a:r>
            <a:endParaRPr lang="ko-KR" altLang="en-US" sz="24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48891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" name="그룹 125"/>
          <p:cNvGrpSpPr/>
          <p:nvPr/>
        </p:nvGrpSpPr>
        <p:grpSpPr>
          <a:xfrm>
            <a:off x="404959" y="299446"/>
            <a:ext cx="9872516" cy="200025"/>
            <a:chOff x="404959" y="443704"/>
            <a:chExt cx="9872516" cy="200025"/>
          </a:xfrm>
          <a:solidFill>
            <a:srgbClr val="002060"/>
          </a:solidFill>
        </p:grpSpPr>
        <p:cxnSp>
          <p:nvCxnSpPr>
            <p:cNvPr id="12" name="직선 연결선 11"/>
            <p:cNvCxnSpPr/>
            <p:nvPr/>
          </p:nvCxnSpPr>
          <p:spPr>
            <a:xfrm>
              <a:off x="404959" y="443704"/>
              <a:ext cx="9872516" cy="0"/>
            </a:xfrm>
            <a:prstGeom prst="line">
              <a:avLst/>
            </a:prstGeom>
            <a:grpFill/>
            <a:ln w="3175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/>
            <p:cNvCxnSpPr/>
            <p:nvPr/>
          </p:nvCxnSpPr>
          <p:spPr>
            <a:xfrm>
              <a:off x="2429739" y="443704"/>
              <a:ext cx="0" cy="200025"/>
            </a:xfrm>
            <a:prstGeom prst="line">
              <a:avLst/>
            </a:prstGeom>
            <a:grpFill/>
            <a:ln w="3175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7" name="TextBox 116"/>
          <p:cNvSpPr txBox="1"/>
          <p:nvPr/>
        </p:nvSpPr>
        <p:spPr>
          <a:xfrm>
            <a:off x="443059" y="740984"/>
            <a:ext cx="35713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01</a:t>
            </a:r>
            <a:r>
              <a:rPr lang="en-US" altLang="ko-KR" b="1" dirty="0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b="1" dirty="0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개념 </a:t>
            </a:r>
            <a:r>
              <a:rPr lang="en-US" altLang="ko-KR" b="1" dirty="0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– </a:t>
            </a:r>
            <a:r>
              <a:rPr lang="ko-KR" altLang="en-US" b="1" dirty="0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시스템 개요도</a:t>
            </a:r>
            <a:endParaRPr lang="ko-KR" altLang="en-US" b="1" dirty="0">
              <a:solidFill>
                <a:srgbClr val="0E273D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18" name="TextBox 117"/>
          <p:cNvSpPr txBox="1"/>
          <p:nvPr/>
        </p:nvSpPr>
        <p:spPr>
          <a:xfrm>
            <a:off x="2508588" y="315881"/>
            <a:ext cx="1330042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eaLnBrk="0" latinLnBrk="0" hangingPunct="0"/>
            <a:r>
              <a:rPr lang="ko-KR" altLang="en-US" sz="1000" spc="-50" dirty="0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일렉트론 프레임워크란</a:t>
            </a:r>
            <a:endParaRPr lang="ko-KR" altLang="en-US" sz="1000" spc="-50" dirty="0">
              <a:solidFill>
                <a:srgbClr val="0E273D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8" name="Picture 2" descr="Main &#10;Process &#10;(pc, remote &#10;JavaScript &#10;Node. js &#10;Renderer &#10;Process &#10;html &#10;css &#10;JavaScript &#10;Chromium 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6537" y="3284420"/>
            <a:ext cx="6381750" cy="3105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9674713"/>
              </p:ext>
            </p:extLst>
          </p:nvPr>
        </p:nvGraphicFramePr>
        <p:xfrm>
          <a:off x="443059" y="1300384"/>
          <a:ext cx="9947850" cy="1428060"/>
        </p:xfrm>
        <a:graphic>
          <a:graphicData uri="http://schemas.openxmlformats.org/drawingml/2006/table">
            <a:tbl>
              <a:tblPr firstRow="1" bandRow="1"/>
              <a:tblGrid>
                <a:gridCol w="99478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92949">
                <a:tc>
                  <a:txBody>
                    <a:bodyPr/>
                    <a:lstStyle>
                      <a:lvl1pPr marL="0" algn="l" defTabSz="1007943" rtl="0" eaLnBrk="1" latinLnBrk="1" hangingPunct="1">
                        <a:defRPr sz="1984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1pPr>
                      <a:lvl2pPr marL="503972" algn="l" defTabSz="1007943" rtl="0" eaLnBrk="1" latinLnBrk="1" hangingPunct="1">
                        <a:defRPr sz="1984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2pPr>
                      <a:lvl3pPr marL="1007943" algn="l" defTabSz="1007943" rtl="0" eaLnBrk="1" latinLnBrk="1" hangingPunct="1">
                        <a:defRPr sz="1984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3pPr>
                      <a:lvl4pPr marL="1511915" algn="l" defTabSz="1007943" rtl="0" eaLnBrk="1" latinLnBrk="1" hangingPunct="1">
                        <a:defRPr sz="1984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4pPr>
                      <a:lvl5pPr marL="2015886" algn="l" defTabSz="1007943" rtl="0" eaLnBrk="1" latinLnBrk="1" hangingPunct="1">
                        <a:defRPr sz="1984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5pPr>
                      <a:lvl6pPr marL="2519858" algn="l" defTabSz="1007943" rtl="0" eaLnBrk="1" latinLnBrk="1" hangingPunct="1">
                        <a:defRPr sz="1984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6pPr>
                      <a:lvl7pPr marL="3023829" algn="l" defTabSz="1007943" rtl="0" eaLnBrk="1" latinLnBrk="1" hangingPunct="1">
                        <a:defRPr sz="1984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7pPr>
                      <a:lvl8pPr marL="3527801" algn="l" defTabSz="1007943" rtl="0" eaLnBrk="1" latinLnBrk="1" hangingPunct="1">
                        <a:defRPr sz="1984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8pPr>
                      <a:lvl9pPr marL="4031772" algn="l" defTabSz="1007943" rtl="0" eaLnBrk="1" latinLnBrk="1" hangingPunct="1">
                        <a:defRPr sz="1984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9pPr>
                    </a:lstStyle>
                    <a:p>
                      <a:pPr marL="288000" marR="0" indent="-25200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700"/>
                        </a:spcAft>
                        <a:buClrTx/>
                        <a:buSzTx/>
                        <a:buFont typeface="현대하모니 M" panose="02020603020101020101" pitchFamily="18" charset="-127"/>
                        <a:buChar char="□"/>
                        <a:tabLst/>
                        <a:defRPr/>
                      </a:pPr>
                      <a:r>
                        <a:rPr lang="ko-KR" altLang="en-US" sz="1600" b="1" dirty="0" smtClean="0">
                          <a:solidFill>
                            <a:srgbClr val="0E273D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웹 기술 요소가 들어간 </a:t>
                      </a:r>
                      <a:r>
                        <a:rPr lang="ko-KR" altLang="en-US" sz="1600" b="1" dirty="0" err="1" smtClean="0">
                          <a:solidFill>
                            <a:srgbClr val="0E273D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데스크탑</a:t>
                      </a:r>
                      <a:r>
                        <a:rPr lang="ko-KR" altLang="en-US" sz="1600" b="1" dirty="0" smtClean="0">
                          <a:solidFill>
                            <a:srgbClr val="0E273D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 용 </a:t>
                      </a:r>
                      <a:r>
                        <a:rPr lang="en-US" altLang="ko-KR" sz="1600" b="1" dirty="0" smtClean="0">
                          <a:solidFill>
                            <a:srgbClr val="0E273D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GUI </a:t>
                      </a:r>
                      <a:r>
                        <a:rPr lang="ko-KR" altLang="en-US" sz="1600" b="1" dirty="0" smtClean="0">
                          <a:solidFill>
                            <a:srgbClr val="0E273D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어플리케이션 제작 도구</a:t>
                      </a:r>
                      <a:endParaRPr lang="en-US" altLang="ko-KR" sz="1600" b="1" dirty="0" smtClean="0">
                        <a:solidFill>
                          <a:srgbClr val="0E273D"/>
                        </a:solidFill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  <a:p>
                      <a:pPr marL="36000" marR="0" indent="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700"/>
                        </a:spcAft>
                        <a:buClrTx/>
                        <a:buSzTx/>
                        <a:buFont typeface="현대하모니 M" panose="02020603020101020101" pitchFamily="18" charset="-127"/>
                        <a:buNone/>
                        <a:tabLst/>
                        <a:defRPr/>
                      </a:pPr>
                      <a:r>
                        <a:rPr lang="en-US" altLang="ko-KR" sz="1600" b="1" dirty="0" smtClean="0">
                          <a:solidFill>
                            <a:srgbClr val="0E273D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     - </a:t>
                      </a:r>
                      <a:r>
                        <a:rPr lang="ko-KR" altLang="en-US" sz="1600" b="1" dirty="0" smtClean="0">
                          <a:solidFill>
                            <a:srgbClr val="0E273D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서버 </a:t>
                      </a:r>
                      <a:r>
                        <a:rPr lang="en-US" altLang="ko-KR" sz="1600" b="1" dirty="0" smtClean="0">
                          <a:solidFill>
                            <a:srgbClr val="0E273D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&amp; </a:t>
                      </a:r>
                      <a:r>
                        <a:rPr lang="ko-KR" altLang="en-US" sz="1600" b="1" dirty="0" smtClean="0">
                          <a:solidFill>
                            <a:srgbClr val="0E273D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클라이언트 환경을 </a:t>
                      </a:r>
                      <a:r>
                        <a:rPr lang="en-US" altLang="ko-KR" sz="1600" b="1" dirty="0" smtClean="0">
                          <a:solidFill>
                            <a:srgbClr val="0E273D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Standalone</a:t>
                      </a:r>
                      <a:r>
                        <a:rPr lang="en-US" altLang="ko-KR" sz="1600" b="1" baseline="0" dirty="0" smtClean="0">
                          <a:solidFill>
                            <a:srgbClr val="0E273D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 </a:t>
                      </a:r>
                      <a:r>
                        <a:rPr lang="ko-KR" altLang="en-US" sz="1600" b="1" baseline="0" dirty="0" smtClean="0">
                          <a:solidFill>
                            <a:srgbClr val="0E273D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환경에 적용</a:t>
                      </a:r>
                      <a:endParaRPr lang="en-US" altLang="ko-KR" sz="1600" b="1" baseline="0" dirty="0" smtClean="0">
                        <a:solidFill>
                          <a:srgbClr val="0E273D"/>
                        </a:solidFill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  <a:p>
                      <a:pPr marL="36000" marR="0" indent="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700"/>
                        </a:spcAft>
                        <a:buClrTx/>
                        <a:buSzTx/>
                        <a:buFont typeface="현대하모니 M" panose="02020603020101020101" pitchFamily="18" charset="-127"/>
                        <a:buNone/>
                        <a:tabLst/>
                        <a:defRPr/>
                      </a:pPr>
                      <a:r>
                        <a:rPr lang="en-US" altLang="ko-KR" sz="1600" b="1" baseline="0" dirty="0" smtClean="0">
                          <a:solidFill>
                            <a:srgbClr val="0E273D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     - </a:t>
                      </a:r>
                      <a:r>
                        <a:rPr lang="ko-KR" altLang="en-US" sz="1600" b="1" baseline="0" dirty="0" err="1" smtClean="0">
                          <a:solidFill>
                            <a:srgbClr val="0E273D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크로미움의</a:t>
                      </a:r>
                      <a:r>
                        <a:rPr lang="ko-KR" altLang="en-US" sz="1600" b="1" baseline="0" dirty="0" smtClean="0">
                          <a:solidFill>
                            <a:srgbClr val="0E273D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 </a:t>
                      </a:r>
                      <a:r>
                        <a:rPr lang="en-US" altLang="ko-KR" sz="1600" b="1" baseline="0" dirty="0" smtClean="0">
                          <a:solidFill>
                            <a:srgbClr val="0E273D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Renderer </a:t>
                      </a:r>
                      <a:r>
                        <a:rPr lang="ko-KR" altLang="en-US" sz="1600" b="1" baseline="0" dirty="0" smtClean="0">
                          <a:solidFill>
                            <a:srgbClr val="0E273D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라이브러리와 </a:t>
                      </a:r>
                      <a:r>
                        <a:rPr lang="en-US" altLang="ko-KR" sz="1600" b="1" baseline="0" dirty="0" err="1" smtClean="0">
                          <a:solidFill>
                            <a:srgbClr val="0E273D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NodeJS</a:t>
                      </a:r>
                      <a:r>
                        <a:rPr lang="en-US" altLang="ko-KR" sz="1600" b="1" baseline="0" dirty="0" smtClean="0">
                          <a:solidFill>
                            <a:srgbClr val="0E273D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 </a:t>
                      </a:r>
                      <a:r>
                        <a:rPr lang="ko-KR" altLang="en-US" sz="1600" b="1" baseline="0" dirty="0" smtClean="0">
                          <a:solidFill>
                            <a:srgbClr val="0E273D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프레임워크를 하나의 런타임으로 구성함</a:t>
                      </a:r>
                      <a:endParaRPr lang="en-US" altLang="ko-KR" sz="1600" b="1" dirty="0" smtClean="0">
                        <a:solidFill>
                          <a:srgbClr val="0E273D"/>
                        </a:solidFill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  <a:p>
                      <a:pPr marL="288000" marR="0" indent="-25200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700"/>
                        </a:spcAft>
                        <a:buClrTx/>
                        <a:buSzTx/>
                        <a:buFont typeface="현대하모니 M" panose="02020603020101020101" pitchFamily="18" charset="-127"/>
                        <a:buChar char="□"/>
                        <a:tabLst/>
                        <a:defRPr/>
                      </a:pPr>
                      <a:r>
                        <a:rPr lang="ko-KR" altLang="en-US" sz="1600" b="1" dirty="0" smtClean="0">
                          <a:solidFill>
                            <a:srgbClr val="0E273D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오픈 소스 프레임워크로 </a:t>
                      </a:r>
                      <a:r>
                        <a:rPr lang="ko-KR" altLang="en-US" sz="1600" b="1" dirty="0" err="1" smtClean="0">
                          <a:solidFill>
                            <a:srgbClr val="0E273D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깃허브에서</a:t>
                      </a:r>
                      <a:r>
                        <a:rPr lang="ko-KR" altLang="en-US" sz="1600" b="1" dirty="0" smtClean="0">
                          <a:solidFill>
                            <a:srgbClr val="0E273D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 개발</a:t>
                      </a:r>
                      <a:endParaRPr lang="en-US" altLang="ko-KR" sz="1600" b="1" baseline="0" dirty="0" smtClean="0">
                        <a:solidFill>
                          <a:srgbClr val="0E273D"/>
                        </a:solidFill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99060" marR="99060" marT="78000" marB="10800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9" name="직사각형 8"/>
          <p:cNvSpPr/>
          <p:nvPr/>
        </p:nvSpPr>
        <p:spPr>
          <a:xfrm>
            <a:off x="1139432" y="7092748"/>
            <a:ext cx="88120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sz="1200" dirty="0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※ IPC(Inter-Process Communication): </a:t>
            </a:r>
            <a:r>
              <a:rPr lang="ko-KR" altLang="en-US" sz="1200" dirty="0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프로세스 간 통신을 뜻하는 것으로</a:t>
            </a:r>
            <a:r>
              <a:rPr lang="en-US" altLang="ko-KR" sz="1200" dirty="0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200" dirty="0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프로세스들 사이에 서로 데이터를 주고 받는 행위를 말함</a:t>
            </a:r>
            <a:endParaRPr lang="ko-KR" altLang="en-US" sz="1200" dirty="0">
              <a:solidFill>
                <a:srgbClr val="0E273D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91988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" name="그룹 125"/>
          <p:cNvGrpSpPr/>
          <p:nvPr/>
        </p:nvGrpSpPr>
        <p:grpSpPr>
          <a:xfrm>
            <a:off x="404959" y="299446"/>
            <a:ext cx="9872516" cy="200025"/>
            <a:chOff x="404959" y="443704"/>
            <a:chExt cx="9872516" cy="200025"/>
          </a:xfrm>
          <a:solidFill>
            <a:srgbClr val="002060"/>
          </a:solidFill>
        </p:grpSpPr>
        <p:cxnSp>
          <p:nvCxnSpPr>
            <p:cNvPr id="12" name="직선 연결선 11"/>
            <p:cNvCxnSpPr/>
            <p:nvPr/>
          </p:nvCxnSpPr>
          <p:spPr>
            <a:xfrm>
              <a:off x="404959" y="443704"/>
              <a:ext cx="9872516" cy="0"/>
            </a:xfrm>
            <a:prstGeom prst="line">
              <a:avLst/>
            </a:prstGeom>
            <a:grpFill/>
            <a:ln w="3175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/>
            <p:cNvCxnSpPr/>
            <p:nvPr/>
          </p:nvCxnSpPr>
          <p:spPr>
            <a:xfrm>
              <a:off x="2429739" y="443704"/>
              <a:ext cx="0" cy="200025"/>
            </a:xfrm>
            <a:prstGeom prst="line">
              <a:avLst/>
            </a:prstGeom>
            <a:grpFill/>
            <a:ln w="3175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7" name="TextBox 116"/>
          <p:cNvSpPr txBox="1"/>
          <p:nvPr/>
        </p:nvSpPr>
        <p:spPr>
          <a:xfrm>
            <a:off x="443058" y="740984"/>
            <a:ext cx="55064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01</a:t>
            </a:r>
            <a:r>
              <a:rPr lang="en-US" altLang="ko-KR" b="1" dirty="0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b="1" dirty="0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개념 </a:t>
            </a:r>
            <a:r>
              <a:rPr lang="en-US" altLang="ko-KR" b="1" dirty="0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– </a:t>
            </a:r>
            <a:r>
              <a:rPr lang="ko-KR" altLang="en-US" b="1" dirty="0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프로젝트 폴더 구성</a:t>
            </a:r>
            <a:endParaRPr lang="ko-KR" altLang="en-US" b="1" dirty="0">
              <a:solidFill>
                <a:srgbClr val="0E273D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18" name="TextBox 117"/>
          <p:cNvSpPr txBox="1"/>
          <p:nvPr/>
        </p:nvSpPr>
        <p:spPr>
          <a:xfrm>
            <a:off x="2508588" y="315881"/>
            <a:ext cx="1330042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eaLnBrk="0" latinLnBrk="0" hangingPunct="0"/>
            <a:r>
              <a:rPr lang="ko-KR" altLang="en-US" sz="1000" spc="-50" dirty="0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일렉트론 프레임워크란</a:t>
            </a:r>
            <a:endParaRPr lang="ko-KR" altLang="en-US" sz="1000" spc="-50" dirty="0">
              <a:solidFill>
                <a:srgbClr val="0E273D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7039011"/>
              </p:ext>
            </p:extLst>
          </p:nvPr>
        </p:nvGraphicFramePr>
        <p:xfrm>
          <a:off x="443059" y="1300384"/>
          <a:ext cx="9947850" cy="429840"/>
        </p:xfrm>
        <a:graphic>
          <a:graphicData uri="http://schemas.openxmlformats.org/drawingml/2006/table">
            <a:tbl>
              <a:tblPr firstRow="1" bandRow="1"/>
              <a:tblGrid>
                <a:gridCol w="99478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92949">
                <a:tc>
                  <a:txBody>
                    <a:bodyPr/>
                    <a:lstStyle>
                      <a:lvl1pPr marL="0" algn="l" defTabSz="1007943" rtl="0" eaLnBrk="1" latinLnBrk="1" hangingPunct="1">
                        <a:defRPr sz="1984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1pPr>
                      <a:lvl2pPr marL="503972" algn="l" defTabSz="1007943" rtl="0" eaLnBrk="1" latinLnBrk="1" hangingPunct="1">
                        <a:defRPr sz="1984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2pPr>
                      <a:lvl3pPr marL="1007943" algn="l" defTabSz="1007943" rtl="0" eaLnBrk="1" latinLnBrk="1" hangingPunct="1">
                        <a:defRPr sz="1984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3pPr>
                      <a:lvl4pPr marL="1511915" algn="l" defTabSz="1007943" rtl="0" eaLnBrk="1" latinLnBrk="1" hangingPunct="1">
                        <a:defRPr sz="1984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4pPr>
                      <a:lvl5pPr marL="2015886" algn="l" defTabSz="1007943" rtl="0" eaLnBrk="1" latinLnBrk="1" hangingPunct="1">
                        <a:defRPr sz="1984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5pPr>
                      <a:lvl6pPr marL="2519858" algn="l" defTabSz="1007943" rtl="0" eaLnBrk="1" latinLnBrk="1" hangingPunct="1">
                        <a:defRPr sz="1984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6pPr>
                      <a:lvl7pPr marL="3023829" algn="l" defTabSz="1007943" rtl="0" eaLnBrk="1" latinLnBrk="1" hangingPunct="1">
                        <a:defRPr sz="1984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7pPr>
                      <a:lvl8pPr marL="3527801" algn="l" defTabSz="1007943" rtl="0" eaLnBrk="1" latinLnBrk="1" hangingPunct="1">
                        <a:defRPr sz="1984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8pPr>
                      <a:lvl9pPr marL="4031772" algn="l" defTabSz="1007943" rtl="0" eaLnBrk="1" latinLnBrk="1" hangingPunct="1">
                        <a:defRPr sz="1984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9pPr>
                    </a:lstStyle>
                    <a:p>
                      <a:pPr marL="288000" marR="0" indent="-25200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700"/>
                        </a:spcAft>
                        <a:buClrTx/>
                        <a:buSzTx/>
                        <a:buFont typeface="현대하모니 M" panose="02020603020101020101" pitchFamily="18" charset="-127"/>
                        <a:buChar char="□"/>
                        <a:tabLst/>
                        <a:defRPr/>
                      </a:pPr>
                      <a:r>
                        <a:rPr lang="ko-KR" altLang="en-US" sz="1600" b="1" baseline="0" dirty="0" smtClean="0">
                          <a:solidFill>
                            <a:srgbClr val="0E273D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기본적으로 일렉트론 </a:t>
                      </a:r>
                      <a:r>
                        <a:rPr lang="ko-KR" altLang="en-US" sz="1600" b="1" baseline="0" dirty="0" err="1" smtClean="0">
                          <a:solidFill>
                            <a:srgbClr val="0E273D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앱은</a:t>
                      </a:r>
                      <a:r>
                        <a:rPr lang="ko-KR" altLang="en-US" sz="1600" b="1" baseline="0" dirty="0" smtClean="0">
                          <a:solidFill>
                            <a:srgbClr val="0E273D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 </a:t>
                      </a:r>
                      <a:r>
                        <a:rPr lang="en-US" altLang="ko-KR" sz="1600" b="1" baseline="0" dirty="0" smtClean="0">
                          <a:solidFill>
                            <a:srgbClr val="0E273D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3</a:t>
                      </a:r>
                      <a:r>
                        <a:rPr lang="ko-KR" altLang="en-US" sz="1600" b="1" baseline="0" dirty="0" smtClean="0">
                          <a:solidFill>
                            <a:srgbClr val="0E273D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개의 파일과 </a:t>
                      </a:r>
                      <a:r>
                        <a:rPr lang="en-US" altLang="ko-KR" sz="1600" b="1" baseline="0" dirty="0" smtClean="0">
                          <a:solidFill>
                            <a:srgbClr val="0E273D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1</a:t>
                      </a:r>
                      <a:r>
                        <a:rPr lang="ko-KR" altLang="en-US" sz="1600" b="1" baseline="0" dirty="0" smtClean="0">
                          <a:solidFill>
                            <a:srgbClr val="0E273D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개의 폴더로 구성됨</a:t>
                      </a:r>
                      <a:endParaRPr lang="en-US" altLang="ko-KR" sz="1600" b="1" baseline="0" dirty="0" smtClean="0">
                        <a:solidFill>
                          <a:srgbClr val="0E273D"/>
                        </a:solidFill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99060" marR="99060" marT="78000" marB="10800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8630" y="2472873"/>
            <a:ext cx="2489126" cy="1616072"/>
          </a:xfrm>
          <a:prstGeom prst="rect">
            <a:avLst/>
          </a:prstGeom>
        </p:spPr>
      </p:pic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7209736"/>
              </p:ext>
            </p:extLst>
          </p:nvPr>
        </p:nvGraphicFramePr>
        <p:xfrm>
          <a:off x="443058" y="4513832"/>
          <a:ext cx="9577243" cy="2235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46702"/>
                <a:gridCol w="2728621"/>
                <a:gridCol w="2848867"/>
                <a:gridCol w="2553053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파일</a:t>
                      </a:r>
                      <a:r>
                        <a:rPr lang="en-US" altLang="ko-KR" sz="1600" dirty="0" smtClean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/</a:t>
                      </a:r>
                      <a:r>
                        <a:rPr lang="ko-KR" altLang="en-US" sz="1600" dirty="0" err="1" smtClean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폴더명</a:t>
                      </a:r>
                      <a:endParaRPr lang="ko-KR" altLang="en-US" sz="16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설명</a:t>
                      </a:r>
                      <a:endParaRPr lang="ko-KR" altLang="en-US" sz="16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내용</a:t>
                      </a:r>
                      <a:endParaRPr lang="ko-KR" altLang="en-US" sz="16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참고</a:t>
                      </a:r>
                      <a:endParaRPr lang="ko-KR" altLang="en-US" sz="16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 smtClean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package.json</a:t>
                      </a:r>
                      <a:endParaRPr lang="ko-KR" altLang="en-US" sz="10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 smtClean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프로젝트의 메타데이터가 들어있는 파일</a:t>
                      </a:r>
                      <a:endParaRPr lang="en-US" altLang="ko-KR" sz="1000" baseline="0" dirty="0" smtClean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aseline="0" dirty="0" smtClean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일렉트론 </a:t>
                      </a:r>
                      <a:r>
                        <a:rPr lang="ko-KR" altLang="en-US" sz="1000" baseline="0" dirty="0" err="1" smtClean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앱에서</a:t>
                      </a:r>
                      <a:r>
                        <a:rPr lang="ko-KR" altLang="en-US" sz="1000" baseline="0" dirty="0" smtClean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 가장 중요한 파일</a:t>
                      </a:r>
                      <a:endParaRPr lang="ko-KR" altLang="en-US" sz="10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 smtClean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프로그램 이름</a:t>
                      </a:r>
                      <a:endParaRPr lang="en-US" altLang="ko-KR" sz="1000" dirty="0" smtClean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 smtClean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프로그램</a:t>
                      </a:r>
                      <a:r>
                        <a:rPr lang="en-US" altLang="ko-KR" sz="1000" dirty="0" smtClean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 </a:t>
                      </a:r>
                      <a:r>
                        <a:rPr lang="ko-KR" altLang="en-US" sz="1000" dirty="0" smtClean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버전</a:t>
                      </a:r>
                      <a:endParaRPr lang="en-US" altLang="ko-KR" sz="1000" dirty="0" smtClean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 smtClean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프로그램 메인 스크립트 파일의 이름</a:t>
                      </a:r>
                      <a:endParaRPr lang="en-US" altLang="ko-KR" sz="1000" dirty="0" smtClean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aseline="0" dirty="0" smtClean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라이브러리 정보 등</a:t>
                      </a:r>
                      <a:endParaRPr lang="ko-KR" altLang="en-US" sz="10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000" dirty="0" smtClean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NPM</a:t>
                      </a:r>
                      <a:r>
                        <a:rPr lang="en-US" altLang="ko-KR" sz="1000" baseline="0" dirty="0" smtClean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 </a:t>
                      </a:r>
                      <a:r>
                        <a:rPr lang="ko-KR" altLang="en-US" sz="1000" baseline="0" dirty="0" smtClean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프레임워크</a:t>
                      </a:r>
                      <a:r>
                        <a:rPr lang="ko-KR" altLang="en-US" sz="1000" dirty="0" smtClean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에 의해 관리됨</a:t>
                      </a:r>
                      <a:endParaRPr lang="ko-KR" altLang="en-US" sz="10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main.js</a:t>
                      </a:r>
                      <a:endParaRPr lang="ko-KR" altLang="en-US" sz="10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 smtClean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프로그램 메인 스크립트 파일</a:t>
                      </a:r>
                      <a:endParaRPr lang="ko-KR" altLang="en-US" sz="10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000" dirty="0" smtClean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JavaScript</a:t>
                      </a:r>
                      <a:r>
                        <a:rPr lang="en-US" altLang="ko-KR" sz="1000" baseline="0" dirty="0" smtClean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 </a:t>
                      </a:r>
                      <a:r>
                        <a:rPr lang="ko-KR" altLang="en-US" sz="1000" baseline="0" dirty="0" smtClean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코드</a:t>
                      </a:r>
                      <a:endParaRPr lang="en-US" altLang="ko-KR" sz="1000" baseline="0" dirty="0" smtClean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aseline="0" dirty="0" smtClean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일렉트론 프레임워크 동작 </a:t>
                      </a:r>
                      <a:r>
                        <a:rPr lang="en-US" altLang="ko-KR" sz="1000" baseline="0" dirty="0" smtClean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API </a:t>
                      </a:r>
                      <a:r>
                        <a:rPr lang="ko-KR" altLang="en-US" sz="1000" baseline="0" dirty="0" smtClean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코드</a:t>
                      </a:r>
                      <a:endParaRPr lang="ko-KR" altLang="en-US" sz="10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index.html</a:t>
                      </a:r>
                      <a:endParaRPr lang="ko-KR" altLang="en-US" sz="10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000" dirty="0" smtClean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GUI</a:t>
                      </a:r>
                      <a:r>
                        <a:rPr lang="en-US" altLang="ko-KR" sz="1000" baseline="0" dirty="0" smtClean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 </a:t>
                      </a:r>
                      <a:r>
                        <a:rPr lang="ko-KR" altLang="en-US" sz="1000" baseline="0" dirty="0" smtClean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화면 구성 정보에 대한 파일</a:t>
                      </a:r>
                      <a:endParaRPr lang="ko-KR" altLang="en-US" sz="10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000" dirty="0" smtClean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HTML </a:t>
                      </a:r>
                      <a:r>
                        <a:rPr lang="ko-KR" altLang="en-US" sz="1000" dirty="0" smtClean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태그</a:t>
                      </a:r>
                      <a:endParaRPr lang="ko-KR" altLang="en-US" sz="10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 smtClean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Node_modules</a:t>
                      </a:r>
                      <a:endParaRPr lang="ko-KR" altLang="en-US" sz="10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 smtClean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기본 라이브러리를 제외한 프로그램에서 사용할 </a:t>
                      </a:r>
                      <a:r>
                        <a:rPr lang="ko-KR" altLang="en-US" sz="1000" dirty="0" err="1" smtClean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써더</a:t>
                      </a:r>
                      <a:r>
                        <a:rPr lang="ko-KR" altLang="en-US" sz="1000" dirty="0" smtClean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 파티 라이브러리 폴더 모음</a:t>
                      </a:r>
                      <a:endParaRPr lang="ko-KR" altLang="en-US" sz="10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 smtClean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여러 </a:t>
                      </a:r>
                      <a:r>
                        <a:rPr lang="ko-KR" altLang="en-US" sz="1000" dirty="0" err="1" smtClean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써드</a:t>
                      </a:r>
                      <a:r>
                        <a:rPr lang="ko-KR" altLang="en-US" sz="1000" dirty="0" smtClean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 파티 라이브러리 예</a:t>
                      </a:r>
                      <a:r>
                        <a:rPr lang="en-US" altLang="ko-KR" sz="1000" dirty="0" smtClean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) </a:t>
                      </a:r>
                      <a:r>
                        <a:rPr lang="en-US" altLang="ko-KR" sz="1000" dirty="0" err="1" smtClean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Jquery</a:t>
                      </a:r>
                      <a:r>
                        <a:rPr lang="ko-KR" altLang="en-US" sz="1000" dirty="0" smtClean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라이브러리</a:t>
                      </a:r>
                      <a:r>
                        <a:rPr lang="en-US" altLang="ko-KR" sz="1000" dirty="0" smtClean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, SQLite</a:t>
                      </a:r>
                      <a:r>
                        <a:rPr lang="ko-KR" altLang="en-US" sz="1000" dirty="0" smtClean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드라이버 라이브러리</a:t>
                      </a:r>
                      <a:r>
                        <a:rPr lang="en-US" altLang="ko-KR" sz="1000" baseline="0" dirty="0" smtClean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 </a:t>
                      </a:r>
                      <a:r>
                        <a:rPr lang="ko-KR" altLang="en-US" sz="1000" baseline="0" dirty="0" smtClean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등</a:t>
                      </a:r>
                      <a:endParaRPr lang="ko-KR" altLang="en-US" sz="10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000" dirty="0" smtClean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NPM</a:t>
                      </a:r>
                      <a:r>
                        <a:rPr lang="en-US" altLang="ko-KR" sz="1000" baseline="0" dirty="0" smtClean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 </a:t>
                      </a:r>
                      <a:r>
                        <a:rPr lang="ko-KR" altLang="en-US" sz="1000" baseline="0" dirty="0" smtClean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프레임워크에 위해 관리됨</a:t>
                      </a:r>
                      <a:endParaRPr lang="ko-KR" altLang="en-US" sz="10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62248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" name="그룹 125"/>
          <p:cNvGrpSpPr/>
          <p:nvPr/>
        </p:nvGrpSpPr>
        <p:grpSpPr>
          <a:xfrm>
            <a:off x="404959" y="299446"/>
            <a:ext cx="9872516" cy="200025"/>
            <a:chOff x="404959" y="443704"/>
            <a:chExt cx="9872516" cy="200025"/>
          </a:xfrm>
          <a:solidFill>
            <a:srgbClr val="002060"/>
          </a:solidFill>
        </p:grpSpPr>
        <p:cxnSp>
          <p:nvCxnSpPr>
            <p:cNvPr id="12" name="직선 연결선 11"/>
            <p:cNvCxnSpPr/>
            <p:nvPr/>
          </p:nvCxnSpPr>
          <p:spPr>
            <a:xfrm>
              <a:off x="404959" y="443704"/>
              <a:ext cx="9872516" cy="0"/>
            </a:xfrm>
            <a:prstGeom prst="line">
              <a:avLst/>
            </a:prstGeom>
            <a:grpFill/>
            <a:ln w="3175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/>
            <p:cNvCxnSpPr/>
            <p:nvPr/>
          </p:nvCxnSpPr>
          <p:spPr>
            <a:xfrm>
              <a:off x="2429739" y="443704"/>
              <a:ext cx="0" cy="200025"/>
            </a:xfrm>
            <a:prstGeom prst="line">
              <a:avLst/>
            </a:prstGeom>
            <a:grpFill/>
            <a:ln w="3175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7" name="TextBox 116"/>
          <p:cNvSpPr txBox="1"/>
          <p:nvPr/>
        </p:nvSpPr>
        <p:spPr>
          <a:xfrm>
            <a:off x="443058" y="740984"/>
            <a:ext cx="68569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02</a:t>
            </a:r>
            <a:r>
              <a:rPr lang="en-US" altLang="ko-KR" b="1" dirty="0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b="1" dirty="0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기반기술 </a:t>
            </a:r>
            <a:r>
              <a:rPr lang="en-US" altLang="ko-KR" b="1" dirty="0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– </a:t>
            </a:r>
            <a:r>
              <a:rPr lang="ko-KR" altLang="en-US" b="1" dirty="0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서버 클라이언트 환경을 </a:t>
            </a:r>
            <a:r>
              <a:rPr lang="en-US" altLang="ko-KR" b="1" dirty="0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Standalone </a:t>
            </a:r>
            <a:r>
              <a:rPr lang="ko-KR" altLang="en-US" b="1" dirty="0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환경으로</a:t>
            </a:r>
            <a:endParaRPr lang="ko-KR" altLang="en-US" b="1" dirty="0">
              <a:solidFill>
                <a:srgbClr val="0E273D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18" name="TextBox 117"/>
          <p:cNvSpPr txBox="1"/>
          <p:nvPr/>
        </p:nvSpPr>
        <p:spPr>
          <a:xfrm>
            <a:off x="2508588" y="315881"/>
            <a:ext cx="1330042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eaLnBrk="0" latinLnBrk="0" hangingPunct="0"/>
            <a:r>
              <a:rPr lang="ko-KR" altLang="en-US" sz="1000" spc="-50" dirty="0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일렉트론 프레임워크란</a:t>
            </a:r>
            <a:endParaRPr lang="ko-KR" altLang="en-US" sz="1000" spc="-50" dirty="0">
              <a:solidFill>
                <a:srgbClr val="0E273D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2451619" y="5432729"/>
            <a:ext cx="2700000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sz="1600" dirty="0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[</a:t>
            </a:r>
            <a:r>
              <a:rPr lang="ko-KR" altLang="en-US" sz="1600" dirty="0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그림</a:t>
            </a:r>
            <a:r>
              <a:rPr lang="en-US" altLang="ko-KR" sz="1600" dirty="0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1] </a:t>
            </a:r>
            <a:r>
              <a:rPr lang="ko-KR" altLang="en-US" sz="1600" dirty="0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서버 클라이언트 환경</a:t>
            </a:r>
            <a:endParaRPr lang="ko-KR" altLang="en-US" sz="1600" dirty="0">
              <a:solidFill>
                <a:srgbClr val="0E273D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572599" y="4669533"/>
            <a:ext cx="2606040" cy="5334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51000">
                <a:schemeClr val="accent1">
                  <a:lumMod val="45000"/>
                  <a:lumOff val="55000"/>
                </a:schemeClr>
              </a:gs>
              <a:gs pos="100000">
                <a:schemeClr val="accent5"/>
              </a:gs>
            </a:gsLst>
            <a:lin ang="5400000" scaled="1"/>
          </a:gra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PC, Tablet, Smart Phone, TV</a:t>
            </a:r>
          </a:p>
          <a:p>
            <a:pPr algn="ctr"/>
            <a:r>
              <a:rPr lang="en-US" altLang="ko-KR" sz="1200" dirty="0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(Client Hardware)</a:t>
            </a:r>
            <a:endParaRPr lang="ko-KR" altLang="en-US" sz="1200" dirty="0">
              <a:solidFill>
                <a:srgbClr val="0E273D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72599" y="4037236"/>
            <a:ext cx="2606040" cy="533400"/>
          </a:xfrm>
          <a:prstGeom prst="rect">
            <a:avLst/>
          </a:prstGeom>
          <a:gradFill>
            <a:gsLst>
              <a:gs pos="0">
                <a:schemeClr val="bg1"/>
              </a:gs>
              <a:gs pos="52000">
                <a:schemeClr val="accent6">
                  <a:lumMod val="40000"/>
                  <a:lumOff val="60000"/>
                </a:schemeClr>
              </a:gs>
              <a:gs pos="100000">
                <a:schemeClr val="accent6">
                  <a:lumMod val="75000"/>
                </a:schemeClr>
              </a:gs>
            </a:gsLst>
            <a:lin ang="5400000" scaled="1"/>
          </a:gra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Operating System</a:t>
            </a:r>
            <a:endParaRPr lang="ko-KR" altLang="en-US" sz="1200" dirty="0">
              <a:solidFill>
                <a:srgbClr val="0E273D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572599" y="3030738"/>
            <a:ext cx="2606040" cy="823700"/>
          </a:xfrm>
          <a:prstGeom prst="rect">
            <a:avLst/>
          </a:prstGeom>
          <a:gradFill>
            <a:gsLst>
              <a:gs pos="51000">
                <a:srgbClr val="F39481"/>
              </a:gs>
              <a:gs pos="0">
                <a:schemeClr val="accent1">
                  <a:lumMod val="5000"/>
                  <a:lumOff val="95000"/>
                </a:schemeClr>
              </a:gs>
              <a:gs pos="100000">
                <a:srgbClr val="FF0000"/>
              </a:gs>
            </a:gsLst>
            <a:lin ang="5400000" scaled="1"/>
          </a:gra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altLang="ko-KR" sz="1200" dirty="0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Web Browser</a:t>
            </a:r>
            <a:endParaRPr lang="ko-KR" altLang="en-US" sz="1200" dirty="0">
              <a:solidFill>
                <a:srgbClr val="0E273D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572599" y="2326750"/>
            <a:ext cx="626340" cy="533400"/>
          </a:xfrm>
          <a:prstGeom prst="rect">
            <a:avLst/>
          </a:prstGeom>
          <a:noFill/>
          <a:ln>
            <a:solidFill>
              <a:srgbClr val="0E27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HTML</a:t>
            </a:r>
            <a:endParaRPr lang="ko-KR" altLang="en-US" sz="1200" dirty="0">
              <a:solidFill>
                <a:srgbClr val="0E273D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1198939" y="2326750"/>
            <a:ext cx="626340" cy="533400"/>
          </a:xfrm>
          <a:prstGeom prst="rect">
            <a:avLst/>
          </a:prstGeom>
          <a:noFill/>
          <a:ln>
            <a:solidFill>
              <a:srgbClr val="0E27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CSS</a:t>
            </a:r>
            <a:endParaRPr lang="ko-KR" altLang="en-US" sz="1200" dirty="0">
              <a:solidFill>
                <a:srgbClr val="0E273D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825279" y="2328550"/>
            <a:ext cx="626340" cy="533400"/>
          </a:xfrm>
          <a:prstGeom prst="rect">
            <a:avLst/>
          </a:prstGeom>
          <a:noFill/>
          <a:ln>
            <a:solidFill>
              <a:srgbClr val="0E27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Java</a:t>
            </a:r>
          </a:p>
          <a:p>
            <a:pPr algn="ctr"/>
            <a:r>
              <a:rPr lang="en-US" altLang="ko-KR" sz="1200" dirty="0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Script</a:t>
            </a:r>
            <a:endParaRPr lang="ko-KR" altLang="en-US" sz="1200" dirty="0">
              <a:solidFill>
                <a:srgbClr val="0E273D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2451619" y="2328550"/>
            <a:ext cx="727020" cy="533400"/>
          </a:xfrm>
          <a:prstGeom prst="rect">
            <a:avLst/>
          </a:prstGeom>
          <a:noFill/>
          <a:ln>
            <a:solidFill>
              <a:srgbClr val="0E27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Other</a:t>
            </a:r>
          </a:p>
          <a:p>
            <a:pPr algn="ctr"/>
            <a:r>
              <a:rPr lang="en-US" altLang="ko-KR" sz="1200" dirty="0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plugins</a:t>
            </a:r>
            <a:endParaRPr lang="ko-KR" altLang="en-US" sz="1200" dirty="0">
              <a:solidFill>
                <a:srgbClr val="0E273D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4389679" y="2656229"/>
            <a:ext cx="1731240" cy="533400"/>
          </a:xfrm>
          <a:prstGeom prst="rect">
            <a:avLst/>
          </a:prstGeom>
          <a:noFill/>
          <a:ln>
            <a:solidFill>
              <a:srgbClr val="0E27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Web Application</a:t>
            </a:r>
          </a:p>
          <a:p>
            <a:pPr algn="ctr"/>
            <a:r>
              <a:rPr lang="en-US" altLang="ko-KR" sz="1200" dirty="0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(Java Script)</a:t>
            </a:r>
            <a:endParaRPr lang="ko-KR" altLang="en-US" sz="1200" dirty="0">
              <a:solidFill>
                <a:srgbClr val="0E273D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cxnSp>
        <p:nvCxnSpPr>
          <p:cNvPr id="34" name="직선 화살표 연결선 33"/>
          <p:cNvCxnSpPr/>
          <p:nvPr/>
        </p:nvCxnSpPr>
        <p:spPr>
          <a:xfrm>
            <a:off x="3263959" y="3164950"/>
            <a:ext cx="1080000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/>
          <p:cNvCxnSpPr/>
          <p:nvPr/>
        </p:nvCxnSpPr>
        <p:spPr>
          <a:xfrm flipH="1">
            <a:off x="3248719" y="4037236"/>
            <a:ext cx="1080000" cy="0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/>
          <p:cNvSpPr/>
          <p:nvPr/>
        </p:nvSpPr>
        <p:spPr>
          <a:xfrm>
            <a:off x="3263021" y="2593450"/>
            <a:ext cx="993030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sz="1600" dirty="0" smtClean="0">
                <a:solidFill>
                  <a:schemeClr val="accent6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http </a:t>
            </a:r>
          </a:p>
          <a:p>
            <a:pPr>
              <a:defRPr/>
            </a:pPr>
            <a:r>
              <a:rPr lang="en-US" altLang="ko-KR" sz="1600" dirty="0" smtClean="0">
                <a:solidFill>
                  <a:schemeClr val="accent6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Request</a:t>
            </a:r>
            <a:endParaRPr lang="ko-KR" altLang="en-US" sz="1600" dirty="0">
              <a:solidFill>
                <a:schemeClr val="accent6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3248719" y="3378825"/>
            <a:ext cx="1186121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sz="1600" dirty="0" smtClean="0">
                <a:solidFill>
                  <a:srgbClr val="00B0F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http </a:t>
            </a:r>
          </a:p>
          <a:p>
            <a:pPr>
              <a:defRPr/>
            </a:pPr>
            <a:r>
              <a:rPr lang="en-US" altLang="ko-KR" sz="1600" dirty="0" smtClean="0">
                <a:solidFill>
                  <a:srgbClr val="00B0F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Response</a:t>
            </a:r>
            <a:endParaRPr lang="ko-KR" altLang="en-US" sz="1600" dirty="0">
              <a:solidFill>
                <a:srgbClr val="00B0F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4389679" y="4046675"/>
            <a:ext cx="1731240" cy="533400"/>
          </a:xfrm>
          <a:prstGeom prst="rect">
            <a:avLst/>
          </a:prstGeom>
          <a:gradFill>
            <a:gsLst>
              <a:gs pos="0">
                <a:schemeClr val="bg1"/>
              </a:gs>
              <a:gs pos="52000">
                <a:schemeClr val="accent6">
                  <a:lumMod val="40000"/>
                  <a:lumOff val="60000"/>
                </a:schemeClr>
              </a:gs>
              <a:gs pos="100000">
                <a:schemeClr val="accent6">
                  <a:lumMod val="75000"/>
                </a:schemeClr>
              </a:gs>
            </a:gsLst>
            <a:lin ang="5400000" scaled="1"/>
          </a:gra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Operating System</a:t>
            </a:r>
            <a:endParaRPr lang="ko-KR" altLang="en-US" sz="1200" dirty="0">
              <a:solidFill>
                <a:srgbClr val="0E273D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4389679" y="3330477"/>
            <a:ext cx="1731240" cy="533400"/>
          </a:xfrm>
          <a:prstGeom prst="rect">
            <a:avLst/>
          </a:prstGeom>
          <a:gradFill>
            <a:gsLst>
              <a:gs pos="51000">
                <a:srgbClr val="F39481"/>
              </a:gs>
              <a:gs pos="0">
                <a:schemeClr val="accent1">
                  <a:lumMod val="5000"/>
                  <a:lumOff val="95000"/>
                </a:schemeClr>
              </a:gs>
              <a:gs pos="100000">
                <a:srgbClr val="FF0000"/>
              </a:gs>
            </a:gsLst>
            <a:lin ang="5400000" scaled="1"/>
          </a:gra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Web Server</a:t>
            </a:r>
          </a:p>
          <a:p>
            <a:pPr algn="ctr"/>
            <a:r>
              <a:rPr lang="en-US" altLang="ko-KR" sz="1200" dirty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</a:t>
            </a:r>
            <a:r>
              <a:rPr lang="en-US" altLang="ko-KR" sz="1200" dirty="0" err="1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NodeJS</a:t>
            </a:r>
            <a:r>
              <a:rPr lang="en-US" altLang="ko-KR" sz="1200" dirty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)</a:t>
            </a:r>
            <a:endParaRPr lang="ko-KR" altLang="en-US" sz="1200" dirty="0">
              <a:solidFill>
                <a:srgbClr val="0E273D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4389679" y="4681662"/>
            <a:ext cx="1731240" cy="5334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51000">
                <a:schemeClr val="accent1">
                  <a:lumMod val="45000"/>
                  <a:lumOff val="55000"/>
                </a:schemeClr>
              </a:gs>
              <a:gs pos="100000">
                <a:schemeClr val="accent5"/>
              </a:gs>
            </a:gsLst>
            <a:lin ang="5400000" scaled="1"/>
          </a:gra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Server Hardware</a:t>
            </a:r>
            <a:endParaRPr lang="ko-KR" altLang="en-US" sz="1200" dirty="0">
              <a:solidFill>
                <a:srgbClr val="0E273D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241" y="3144341"/>
            <a:ext cx="2124075" cy="409575"/>
          </a:xfrm>
          <a:prstGeom prst="rect">
            <a:avLst/>
          </a:prstGeom>
        </p:spPr>
      </p:pic>
      <p:sp>
        <p:nvSpPr>
          <p:cNvPr id="42" name="직사각형 41"/>
          <p:cNvSpPr/>
          <p:nvPr/>
        </p:nvSpPr>
        <p:spPr>
          <a:xfrm>
            <a:off x="6803226" y="4681662"/>
            <a:ext cx="3271039" cy="5334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51000">
                <a:schemeClr val="accent1">
                  <a:lumMod val="45000"/>
                  <a:lumOff val="55000"/>
                </a:schemeClr>
              </a:gs>
              <a:gs pos="100000">
                <a:schemeClr val="accent5"/>
              </a:gs>
            </a:gsLst>
            <a:lin ang="5400000" scaled="1"/>
          </a:gra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User Hardware</a:t>
            </a:r>
            <a:endParaRPr lang="ko-KR" altLang="en-US" sz="1200" dirty="0">
              <a:solidFill>
                <a:srgbClr val="0E273D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6803226" y="4059798"/>
            <a:ext cx="3271039" cy="533400"/>
          </a:xfrm>
          <a:prstGeom prst="rect">
            <a:avLst/>
          </a:prstGeom>
          <a:gradFill>
            <a:gsLst>
              <a:gs pos="0">
                <a:schemeClr val="bg1"/>
              </a:gs>
              <a:gs pos="52000">
                <a:schemeClr val="accent6">
                  <a:lumMod val="40000"/>
                  <a:lumOff val="60000"/>
                </a:schemeClr>
              </a:gs>
              <a:gs pos="100000">
                <a:schemeClr val="accent6">
                  <a:lumMod val="75000"/>
                </a:schemeClr>
              </a:gs>
            </a:gsLst>
            <a:lin ang="5400000" scaled="1"/>
          </a:gra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Operating System</a:t>
            </a:r>
            <a:endParaRPr lang="ko-KR" altLang="en-US" sz="1200" dirty="0">
              <a:solidFill>
                <a:srgbClr val="0E273D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6803226" y="3359622"/>
            <a:ext cx="3271039" cy="533400"/>
          </a:xfrm>
          <a:prstGeom prst="rect">
            <a:avLst/>
          </a:prstGeom>
          <a:gradFill>
            <a:gsLst>
              <a:gs pos="51000">
                <a:srgbClr val="F39481"/>
              </a:gs>
              <a:gs pos="0">
                <a:schemeClr val="accent1">
                  <a:lumMod val="5000"/>
                  <a:lumOff val="95000"/>
                </a:schemeClr>
              </a:gs>
              <a:gs pos="100000">
                <a:srgbClr val="FF0000"/>
              </a:gs>
            </a:gsLst>
            <a:lin ang="5400000" scaled="1"/>
          </a:gra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일렉트론 어플리케이션</a:t>
            </a:r>
            <a:endParaRPr lang="ko-KR" altLang="en-US" sz="1200" dirty="0">
              <a:solidFill>
                <a:srgbClr val="0E273D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6803226" y="2683784"/>
            <a:ext cx="969476" cy="533400"/>
          </a:xfrm>
          <a:prstGeom prst="rect">
            <a:avLst/>
          </a:prstGeom>
          <a:solidFill>
            <a:srgbClr val="0E273D"/>
          </a:solidFill>
          <a:ln>
            <a:solidFill>
              <a:srgbClr val="0E27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Chromium</a:t>
            </a:r>
            <a:endParaRPr lang="ko-KR" altLang="en-US" sz="1200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9138910" y="2659446"/>
            <a:ext cx="935355" cy="533400"/>
          </a:xfrm>
          <a:prstGeom prst="rect">
            <a:avLst/>
          </a:prstGeom>
          <a:solidFill>
            <a:srgbClr val="0E273D"/>
          </a:solidFill>
          <a:ln>
            <a:solidFill>
              <a:srgbClr val="0E27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 smtClean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NodeJS</a:t>
            </a:r>
            <a:endParaRPr lang="ko-KR" altLang="en-US" sz="1200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6803226" y="2150384"/>
            <a:ext cx="969476" cy="533400"/>
          </a:xfrm>
          <a:prstGeom prst="rect">
            <a:avLst/>
          </a:prstGeom>
          <a:noFill/>
          <a:ln>
            <a:solidFill>
              <a:srgbClr val="0E27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Renderer</a:t>
            </a:r>
          </a:p>
          <a:p>
            <a:pPr algn="ctr"/>
            <a:r>
              <a:rPr lang="en-US" altLang="ko-KR" sz="1200" dirty="0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Process</a:t>
            </a:r>
            <a:endParaRPr lang="ko-KR" altLang="en-US" sz="1200" dirty="0">
              <a:solidFill>
                <a:srgbClr val="0E273D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9138910" y="2128061"/>
            <a:ext cx="935355" cy="533400"/>
          </a:xfrm>
          <a:prstGeom prst="rect">
            <a:avLst/>
          </a:prstGeom>
          <a:noFill/>
          <a:ln>
            <a:solidFill>
              <a:srgbClr val="0E27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Main</a:t>
            </a:r>
          </a:p>
          <a:p>
            <a:pPr algn="ctr"/>
            <a:r>
              <a:rPr lang="en-US" altLang="ko-KR" sz="1200" dirty="0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Process</a:t>
            </a:r>
            <a:endParaRPr lang="ko-KR" altLang="en-US" sz="1200" dirty="0">
              <a:solidFill>
                <a:srgbClr val="0E273D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cxnSp>
        <p:nvCxnSpPr>
          <p:cNvPr id="51" name="직선 화살표 연결선 50"/>
          <p:cNvCxnSpPr/>
          <p:nvPr/>
        </p:nvCxnSpPr>
        <p:spPr>
          <a:xfrm flipH="1">
            <a:off x="7922309" y="2667180"/>
            <a:ext cx="1080000" cy="0"/>
          </a:xfrm>
          <a:prstGeom prst="straightConnector1">
            <a:avLst/>
          </a:prstGeom>
          <a:ln w="28575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/>
          <p:cNvSpPr/>
          <p:nvPr/>
        </p:nvSpPr>
        <p:spPr>
          <a:xfrm>
            <a:off x="8156586" y="2248092"/>
            <a:ext cx="1186121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sz="1600" dirty="0" smtClean="0">
                <a:solidFill>
                  <a:srgbClr val="00B0F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IPC</a:t>
            </a:r>
            <a:endParaRPr lang="ko-KR" altLang="en-US" sz="1600" dirty="0">
              <a:solidFill>
                <a:srgbClr val="00B0F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6803226" y="5432729"/>
            <a:ext cx="3448420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sz="1600" dirty="0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[</a:t>
            </a:r>
            <a:r>
              <a:rPr lang="ko-KR" altLang="en-US" sz="1600" dirty="0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그림</a:t>
            </a:r>
            <a:r>
              <a:rPr lang="en-US" altLang="ko-KR" sz="1600" dirty="0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1] </a:t>
            </a:r>
            <a:r>
              <a:rPr lang="ko-KR" altLang="en-US" sz="1600" dirty="0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일렉트론의 </a:t>
            </a:r>
            <a:r>
              <a:rPr lang="en-US" altLang="ko-KR" sz="1600" dirty="0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Standalone </a:t>
            </a:r>
            <a:r>
              <a:rPr lang="ko-KR" altLang="en-US" sz="1600" dirty="0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환경</a:t>
            </a:r>
            <a:endParaRPr lang="ko-KR" altLang="en-US" sz="1600" dirty="0">
              <a:solidFill>
                <a:srgbClr val="0E273D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77271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" name="그룹 125"/>
          <p:cNvGrpSpPr/>
          <p:nvPr/>
        </p:nvGrpSpPr>
        <p:grpSpPr>
          <a:xfrm>
            <a:off x="404959" y="299446"/>
            <a:ext cx="9872516" cy="200025"/>
            <a:chOff x="404959" y="443704"/>
            <a:chExt cx="9872516" cy="200025"/>
          </a:xfrm>
          <a:solidFill>
            <a:srgbClr val="002060"/>
          </a:solidFill>
        </p:grpSpPr>
        <p:cxnSp>
          <p:nvCxnSpPr>
            <p:cNvPr id="12" name="직선 연결선 11"/>
            <p:cNvCxnSpPr/>
            <p:nvPr/>
          </p:nvCxnSpPr>
          <p:spPr>
            <a:xfrm>
              <a:off x="404959" y="443704"/>
              <a:ext cx="9872516" cy="0"/>
            </a:xfrm>
            <a:prstGeom prst="line">
              <a:avLst/>
            </a:prstGeom>
            <a:grpFill/>
            <a:ln w="3175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/>
            <p:cNvCxnSpPr/>
            <p:nvPr/>
          </p:nvCxnSpPr>
          <p:spPr>
            <a:xfrm>
              <a:off x="2429739" y="443704"/>
              <a:ext cx="0" cy="200025"/>
            </a:xfrm>
            <a:prstGeom prst="line">
              <a:avLst/>
            </a:prstGeom>
            <a:grpFill/>
            <a:ln w="3175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7" name="TextBox 116"/>
          <p:cNvSpPr txBox="1"/>
          <p:nvPr/>
        </p:nvSpPr>
        <p:spPr>
          <a:xfrm>
            <a:off x="443059" y="740984"/>
            <a:ext cx="35713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02</a:t>
            </a:r>
            <a:r>
              <a:rPr lang="en-US" altLang="ko-KR" b="1" dirty="0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b="1" dirty="0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기반기술 </a:t>
            </a:r>
            <a:r>
              <a:rPr lang="en-US" altLang="ko-KR" b="1" dirty="0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- Chromium</a:t>
            </a:r>
            <a:endParaRPr lang="ko-KR" altLang="en-US" b="1" dirty="0">
              <a:solidFill>
                <a:srgbClr val="0E273D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18" name="TextBox 117"/>
          <p:cNvSpPr txBox="1"/>
          <p:nvPr/>
        </p:nvSpPr>
        <p:spPr>
          <a:xfrm>
            <a:off x="2508588" y="315881"/>
            <a:ext cx="1330042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eaLnBrk="0" latinLnBrk="0" hangingPunct="0"/>
            <a:r>
              <a:rPr lang="ko-KR" altLang="en-US" sz="1000" spc="-50" dirty="0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일렉트론 프레임워크란</a:t>
            </a:r>
            <a:endParaRPr lang="ko-KR" altLang="en-US" sz="1000" spc="-50" dirty="0">
              <a:solidFill>
                <a:srgbClr val="0E273D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6365517"/>
              </p:ext>
            </p:extLst>
          </p:nvPr>
        </p:nvGraphicFramePr>
        <p:xfrm>
          <a:off x="443059" y="1300384"/>
          <a:ext cx="9947850" cy="1428060"/>
        </p:xfrm>
        <a:graphic>
          <a:graphicData uri="http://schemas.openxmlformats.org/drawingml/2006/table">
            <a:tbl>
              <a:tblPr firstRow="1" bandRow="1"/>
              <a:tblGrid>
                <a:gridCol w="99478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92949">
                <a:tc>
                  <a:txBody>
                    <a:bodyPr/>
                    <a:lstStyle>
                      <a:lvl1pPr marL="0" algn="l" defTabSz="1007943" rtl="0" eaLnBrk="1" latinLnBrk="1" hangingPunct="1">
                        <a:defRPr sz="1984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1pPr>
                      <a:lvl2pPr marL="503972" algn="l" defTabSz="1007943" rtl="0" eaLnBrk="1" latinLnBrk="1" hangingPunct="1">
                        <a:defRPr sz="1984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2pPr>
                      <a:lvl3pPr marL="1007943" algn="l" defTabSz="1007943" rtl="0" eaLnBrk="1" latinLnBrk="1" hangingPunct="1">
                        <a:defRPr sz="1984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3pPr>
                      <a:lvl4pPr marL="1511915" algn="l" defTabSz="1007943" rtl="0" eaLnBrk="1" latinLnBrk="1" hangingPunct="1">
                        <a:defRPr sz="1984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4pPr>
                      <a:lvl5pPr marL="2015886" algn="l" defTabSz="1007943" rtl="0" eaLnBrk="1" latinLnBrk="1" hangingPunct="1">
                        <a:defRPr sz="1984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5pPr>
                      <a:lvl6pPr marL="2519858" algn="l" defTabSz="1007943" rtl="0" eaLnBrk="1" latinLnBrk="1" hangingPunct="1">
                        <a:defRPr sz="1984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6pPr>
                      <a:lvl7pPr marL="3023829" algn="l" defTabSz="1007943" rtl="0" eaLnBrk="1" latinLnBrk="1" hangingPunct="1">
                        <a:defRPr sz="1984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7pPr>
                      <a:lvl8pPr marL="3527801" algn="l" defTabSz="1007943" rtl="0" eaLnBrk="1" latinLnBrk="1" hangingPunct="1">
                        <a:defRPr sz="1984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8pPr>
                      <a:lvl9pPr marL="4031772" algn="l" defTabSz="1007943" rtl="0" eaLnBrk="1" latinLnBrk="1" hangingPunct="1">
                        <a:defRPr sz="1984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9pPr>
                    </a:lstStyle>
                    <a:p>
                      <a:pPr marL="288000" marR="0" indent="-25200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700"/>
                        </a:spcAft>
                        <a:buClrTx/>
                        <a:buSzTx/>
                        <a:buFont typeface="현대하모니 M" panose="02020603020101020101" pitchFamily="18" charset="-127"/>
                        <a:buChar char="□"/>
                        <a:tabLst/>
                        <a:defRPr/>
                      </a:pPr>
                      <a:r>
                        <a:rPr lang="ko-KR" altLang="en-US" sz="1600" b="1" dirty="0" smtClean="0">
                          <a:solidFill>
                            <a:srgbClr val="0E273D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웹 브라우저를 만들 수 있는 </a:t>
                      </a:r>
                      <a:r>
                        <a:rPr lang="ko-KR" altLang="en-US" sz="1600" b="1" dirty="0" err="1" smtClean="0">
                          <a:solidFill>
                            <a:srgbClr val="0E273D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오픈소스</a:t>
                      </a:r>
                      <a:r>
                        <a:rPr lang="ko-KR" altLang="en-US" sz="1600" b="1" dirty="0" smtClean="0">
                          <a:solidFill>
                            <a:srgbClr val="0E273D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 프로젝트</a:t>
                      </a:r>
                      <a:endParaRPr lang="en-US" altLang="ko-KR" sz="1600" b="1" dirty="0" smtClean="0">
                        <a:solidFill>
                          <a:srgbClr val="0E273D"/>
                        </a:solidFill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  <a:p>
                      <a:pPr marL="288000" marR="0" indent="-25200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700"/>
                        </a:spcAft>
                        <a:buClrTx/>
                        <a:buSzTx/>
                        <a:buFont typeface="현대하모니 M" panose="02020603020101020101" pitchFamily="18" charset="-127"/>
                        <a:buChar char="□"/>
                        <a:tabLst/>
                        <a:defRPr/>
                      </a:pPr>
                      <a:r>
                        <a:rPr lang="ko-KR" altLang="en-US" sz="1600" b="1" dirty="0" smtClean="0">
                          <a:solidFill>
                            <a:srgbClr val="0E273D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일렉트론은 </a:t>
                      </a:r>
                      <a:r>
                        <a:rPr lang="ko-KR" altLang="en-US" sz="1600" b="1" dirty="0" err="1" smtClean="0">
                          <a:solidFill>
                            <a:srgbClr val="0E273D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크로뮴의</a:t>
                      </a:r>
                      <a:r>
                        <a:rPr lang="ko-KR" altLang="en-US" sz="1600" b="1" dirty="0" smtClean="0">
                          <a:solidFill>
                            <a:srgbClr val="0E273D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 </a:t>
                      </a:r>
                      <a:r>
                        <a:rPr lang="en-US" altLang="ko-KR" sz="1600" b="1" dirty="0" smtClean="0">
                          <a:solidFill>
                            <a:srgbClr val="0E273D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Renderer</a:t>
                      </a:r>
                      <a:r>
                        <a:rPr lang="en-US" altLang="ko-KR" sz="1600" b="1" baseline="0" dirty="0" smtClean="0">
                          <a:solidFill>
                            <a:srgbClr val="0E273D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 </a:t>
                      </a:r>
                      <a:r>
                        <a:rPr lang="ko-KR" altLang="en-US" sz="1600" b="1" baseline="0" dirty="0" smtClean="0">
                          <a:solidFill>
                            <a:srgbClr val="0E273D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라이브러리를 </a:t>
                      </a:r>
                      <a:r>
                        <a:rPr lang="ko-KR" altLang="en-US" sz="1600" b="1" baseline="0" dirty="0" err="1" smtClean="0">
                          <a:solidFill>
                            <a:srgbClr val="0E273D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커스터</a:t>
                      </a:r>
                      <a:r>
                        <a:rPr lang="ko-KR" altLang="en-US" sz="1600" b="1" baseline="0" dirty="0" smtClean="0">
                          <a:solidFill>
                            <a:srgbClr val="0E273D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 </a:t>
                      </a:r>
                      <a:r>
                        <a:rPr lang="ko-KR" altLang="en-US" sz="1600" b="1" baseline="0" dirty="0" err="1" smtClean="0">
                          <a:solidFill>
                            <a:srgbClr val="0E273D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마이징</a:t>
                      </a:r>
                      <a:r>
                        <a:rPr lang="ko-KR" altLang="en-US" sz="1600" b="1" baseline="0" dirty="0" smtClean="0">
                          <a:solidFill>
                            <a:srgbClr val="0E273D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 하여 사용</a:t>
                      </a:r>
                      <a:endParaRPr lang="en-US" altLang="ko-KR" sz="1600" b="1" baseline="0" dirty="0" smtClean="0">
                        <a:solidFill>
                          <a:srgbClr val="0E273D"/>
                        </a:solidFill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  <a:p>
                      <a:pPr marL="36000" marR="0" indent="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700"/>
                        </a:spcAft>
                        <a:buClrTx/>
                        <a:buSzTx/>
                        <a:buFont typeface="현대하모니 M" panose="02020603020101020101" pitchFamily="18" charset="-127"/>
                        <a:buNone/>
                        <a:tabLst/>
                        <a:defRPr/>
                      </a:pPr>
                      <a:r>
                        <a:rPr lang="en-US" altLang="ko-KR" sz="1600" b="1" baseline="0" dirty="0" smtClean="0">
                          <a:solidFill>
                            <a:srgbClr val="0E273D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     - </a:t>
                      </a:r>
                      <a:r>
                        <a:rPr lang="ko-KR" altLang="en-US" sz="1600" b="1" baseline="0" dirty="0" smtClean="0">
                          <a:solidFill>
                            <a:srgbClr val="0E273D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멀티 프로세스</a:t>
                      </a:r>
                      <a:r>
                        <a:rPr lang="en-US" altLang="ko-KR" sz="1600" b="1" baseline="0" dirty="0" smtClean="0">
                          <a:solidFill>
                            <a:srgbClr val="0E273D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(</a:t>
                      </a:r>
                      <a:r>
                        <a:rPr lang="ko-KR" altLang="en-US" sz="1600" b="1" baseline="0" dirty="0" smtClean="0">
                          <a:solidFill>
                            <a:srgbClr val="0E273D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다수의 탭</a:t>
                      </a:r>
                      <a:r>
                        <a:rPr lang="en-US" altLang="ko-KR" sz="1600" b="1" baseline="0" dirty="0" smtClean="0">
                          <a:solidFill>
                            <a:srgbClr val="0E273D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)</a:t>
                      </a:r>
                      <a:r>
                        <a:rPr lang="ko-KR" altLang="en-US" sz="1600" b="1" baseline="0" dirty="0" smtClean="0">
                          <a:solidFill>
                            <a:srgbClr val="0E273D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를 지원하는 </a:t>
                      </a:r>
                      <a:r>
                        <a:rPr lang="ko-KR" altLang="en-US" sz="1600" b="1" baseline="0" dirty="0" err="1" smtClean="0">
                          <a:solidFill>
                            <a:srgbClr val="0E273D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크로뮴을</a:t>
                      </a:r>
                      <a:r>
                        <a:rPr lang="en-US" altLang="ko-KR" sz="1600" b="1" baseline="0" dirty="0" smtClean="0">
                          <a:solidFill>
                            <a:srgbClr val="0E273D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…</a:t>
                      </a:r>
                    </a:p>
                    <a:p>
                      <a:pPr marL="36000" marR="0" indent="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700"/>
                        </a:spcAft>
                        <a:buClrTx/>
                        <a:buSzTx/>
                        <a:buFont typeface="현대하모니 M" panose="02020603020101020101" pitchFamily="18" charset="-127"/>
                        <a:buNone/>
                        <a:tabLst/>
                        <a:defRPr/>
                      </a:pPr>
                      <a:r>
                        <a:rPr lang="en-US" altLang="ko-KR" sz="1600" b="1" baseline="0" dirty="0" smtClean="0">
                          <a:solidFill>
                            <a:srgbClr val="0E273D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     - </a:t>
                      </a:r>
                      <a:r>
                        <a:rPr lang="ko-KR" altLang="en-US" sz="1600" b="1" baseline="0" dirty="0" err="1" smtClean="0">
                          <a:solidFill>
                            <a:srgbClr val="0E273D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싱글</a:t>
                      </a:r>
                      <a:r>
                        <a:rPr lang="ko-KR" altLang="en-US" sz="1600" b="1" baseline="0" dirty="0" smtClean="0">
                          <a:solidFill>
                            <a:srgbClr val="0E273D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 프로세스</a:t>
                      </a:r>
                      <a:r>
                        <a:rPr lang="en-US" altLang="ko-KR" sz="1600" b="1" baseline="0" dirty="0" smtClean="0">
                          <a:solidFill>
                            <a:srgbClr val="0E273D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(</a:t>
                      </a:r>
                      <a:r>
                        <a:rPr lang="ko-KR" altLang="en-US" sz="1600" b="1" baseline="0" dirty="0" smtClean="0">
                          <a:solidFill>
                            <a:srgbClr val="0E273D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단일 탭</a:t>
                      </a:r>
                      <a:r>
                        <a:rPr lang="en-US" altLang="ko-KR" sz="1600" b="1" baseline="0" dirty="0" smtClean="0">
                          <a:solidFill>
                            <a:srgbClr val="0E273D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)</a:t>
                      </a:r>
                      <a:r>
                        <a:rPr lang="ko-KR" altLang="en-US" sz="1600" b="1" baseline="0" dirty="0" smtClean="0">
                          <a:solidFill>
                            <a:srgbClr val="0E273D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로 </a:t>
                      </a:r>
                      <a:r>
                        <a:rPr lang="ko-KR" altLang="en-US" sz="1600" b="1" baseline="0" dirty="0" err="1" smtClean="0">
                          <a:solidFill>
                            <a:srgbClr val="0E273D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커스터마이징하여</a:t>
                      </a:r>
                      <a:r>
                        <a:rPr lang="ko-KR" altLang="en-US" sz="1600" b="1" baseline="0" dirty="0" smtClean="0">
                          <a:solidFill>
                            <a:srgbClr val="0E273D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 일렉트론 화면을 </a:t>
                      </a:r>
                      <a:r>
                        <a:rPr lang="ko-KR" altLang="en-US" sz="1600" b="1" baseline="0" dirty="0" err="1" smtClean="0">
                          <a:solidFill>
                            <a:srgbClr val="0E273D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렌더링</a:t>
                      </a:r>
                      <a:r>
                        <a:rPr lang="ko-KR" altLang="en-US" sz="1600" b="1" baseline="0" dirty="0" smtClean="0">
                          <a:solidFill>
                            <a:srgbClr val="0E273D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 하는데 사용</a:t>
                      </a:r>
                      <a:endParaRPr lang="en-US" altLang="ko-KR" sz="1600" b="1" dirty="0" smtClean="0">
                        <a:solidFill>
                          <a:srgbClr val="0E273D"/>
                        </a:solidFill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99060" marR="99060" marT="78000" marB="10800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717888" y="5896092"/>
            <a:ext cx="3581400" cy="83099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0E27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>
                <a:solidFill>
                  <a:srgbClr val="0E273D"/>
                </a:solidFill>
              </a:rPr>
              <a:t>WebKit</a:t>
            </a:r>
            <a:endParaRPr lang="ko-KR" altLang="en-US" dirty="0">
              <a:solidFill>
                <a:srgbClr val="0E273D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17888" y="5340921"/>
            <a:ext cx="3581400" cy="55517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0E27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>
                <a:solidFill>
                  <a:srgbClr val="0E273D"/>
                </a:solidFill>
              </a:rPr>
              <a:t>WebKit</a:t>
            </a:r>
            <a:r>
              <a:rPr lang="en-US" altLang="ko-KR" dirty="0" smtClean="0">
                <a:solidFill>
                  <a:srgbClr val="0E273D"/>
                </a:solidFill>
              </a:rPr>
              <a:t> glue</a:t>
            </a:r>
            <a:endParaRPr lang="ko-KR" altLang="en-US" dirty="0">
              <a:solidFill>
                <a:srgbClr val="0E273D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17888" y="4785749"/>
            <a:ext cx="3581400" cy="55517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0E27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0E273D"/>
                </a:solidFill>
              </a:rPr>
              <a:t>Renderer</a:t>
            </a:r>
            <a:endParaRPr lang="ko-KR" altLang="en-US" dirty="0">
              <a:solidFill>
                <a:srgbClr val="0E273D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17888" y="4230577"/>
            <a:ext cx="3581400" cy="55517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0E27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0E273D"/>
                </a:solidFill>
              </a:rPr>
              <a:t>Renderer host</a:t>
            </a:r>
            <a:endParaRPr lang="ko-KR" altLang="en-US" dirty="0">
              <a:solidFill>
                <a:srgbClr val="0E273D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717888" y="3675405"/>
            <a:ext cx="3581400" cy="555172"/>
          </a:xfrm>
          <a:prstGeom prst="rect">
            <a:avLst/>
          </a:prstGeom>
          <a:solidFill>
            <a:srgbClr val="C0E399"/>
          </a:solidFill>
          <a:ln>
            <a:solidFill>
              <a:srgbClr val="0E27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0E273D"/>
                </a:solidFill>
              </a:rPr>
              <a:t>Tab Contents</a:t>
            </a:r>
            <a:endParaRPr lang="ko-KR" altLang="en-US" dirty="0">
              <a:solidFill>
                <a:srgbClr val="0E273D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717888" y="3120233"/>
            <a:ext cx="3581400" cy="555172"/>
          </a:xfrm>
          <a:prstGeom prst="rect">
            <a:avLst/>
          </a:prstGeom>
          <a:solidFill>
            <a:srgbClr val="B889DB"/>
          </a:solidFill>
          <a:ln>
            <a:solidFill>
              <a:srgbClr val="0E27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0E273D"/>
                </a:solidFill>
              </a:rPr>
              <a:t>Browser window</a:t>
            </a:r>
            <a:endParaRPr lang="ko-KR" altLang="en-US" dirty="0">
              <a:solidFill>
                <a:srgbClr val="0E273D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4457698" y="5896093"/>
            <a:ext cx="6173788" cy="830997"/>
          </a:xfrm>
          <a:prstGeom prst="rect">
            <a:avLst/>
          </a:prstGeom>
        </p:spPr>
        <p:txBody>
          <a:bodyPr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ko-KR" altLang="en-US" sz="1600" dirty="0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사파리</a:t>
            </a:r>
            <a:r>
              <a:rPr lang="en-US" altLang="ko-KR" sz="1600" dirty="0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1600" dirty="0" err="1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크로미움</a:t>
            </a:r>
            <a:r>
              <a:rPr lang="ko-KR" altLang="en-US" sz="1600" dirty="0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그리고 </a:t>
            </a:r>
            <a:endParaRPr lang="en-US" altLang="ko-KR" sz="1600" dirty="0" smtClean="0">
              <a:solidFill>
                <a:srgbClr val="0E273D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>
              <a:defRPr/>
            </a:pPr>
            <a:r>
              <a:rPr lang="ko-KR" altLang="en-US" sz="1600" dirty="0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다른 </a:t>
            </a:r>
            <a:r>
              <a:rPr lang="ko-KR" altLang="en-US" sz="1600" dirty="0" err="1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웹킷</a:t>
            </a:r>
            <a:r>
              <a:rPr lang="ko-KR" altLang="en-US" sz="1600" dirty="0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기반 브라우저들이 사용하는 </a:t>
            </a:r>
            <a:r>
              <a:rPr lang="ko-KR" altLang="en-US" sz="1600" dirty="0" err="1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렌더링</a:t>
            </a:r>
            <a:r>
              <a:rPr lang="ko-KR" altLang="en-US" sz="1600" dirty="0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엔진</a:t>
            </a:r>
            <a:endParaRPr lang="en-US" altLang="ko-KR" sz="1600" dirty="0" smtClean="0">
              <a:solidFill>
                <a:srgbClr val="0E273D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>
              <a:defRPr/>
            </a:pPr>
            <a:r>
              <a:rPr lang="en-US" altLang="ko-KR" sz="1600" dirty="0" err="1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WebCore</a:t>
            </a:r>
            <a:r>
              <a:rPr lang="en-US" altLang="ko-KR" sz="1600" dirty="0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</a:t>
            </a:r>
            <a:r>
              <a:rPr lang="ko-KR" altLang="en-US" sz="1600" dirty="0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핵심 레이아웃 기능</a:t>
            </a:r>
            <a:r>
              <a:rPr lang="en-US" altLang="ko-KR" sz="1600" dirty="0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), V8 </a:t>
            </a:r>
            <a:r>
              <a:rPr lang="ko-KR" altLang="en-US" sz="1600" dirty="0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자바스크립트 엔진이 적용됨</a:t>
            </a:r>
            <a:endParaRPr lang="ko-KR" altLang="en-US" sz="1600" dirty="0">
              <a:solidFill>
                <a:srgbClr val="0E273D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4457698" y="5419627"/>
            <a:ext cx="6173788" cy="338554"/>
          </a:xfrm>
          <a:prstGeom prst="rect">
            <a:avLst/>
          </a:prstGeom>
        </p:spPr>
        <p:txBody>
          <a:bodyPr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ko-KR" altLang="en-US" sz="1600" dirty="0" err="1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웹킷</a:t>
            </a:r>
            <a:r>
              <a:rPr lang="ko-KR" altLang="en-US" sz="1600" dirty="0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타입을 </a:t>
            </a:r>
            <a:r>
              <a:rPr lang="ko-KR" altLang="en-US" sz="1600" dirty="0" err="1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크로</a:t>
            </a:r>
            <a:r>
              <a:rPr lang="ko-KR" altLang="en-US" sz="1600" dirty="0" err="1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뮴</a:t>
            </a:r>
            <a:r>
              <a:rPr lang="ko-KR" altLang="en-US" sz="1600" dirty="0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1600" dirty="0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타입으로 </a:t>
            </a:r>
            <a:r>
              <a:rPr lang="ko-KR" altLang="en-US" sz="1600" dirty="0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변환</a:t>
            </a:r>
            <a:endParaRPr lang="ko-KR" altLang="en-US" sz="1600" dirty="0">
              <a:solidFill>
                <a:srgbClr val="0E273D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4457698" y="4616472"/>
            <a:ext cx="6173788" cy="338554"/>
          </a:xfrm>
          <a:prstGeom prst="rect">
            <a:avLst/>
          </a:prstGeom>
        </p:spPr>
        <p:txBody>
          <a:bodyPr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ko-KR" altLang="en-US" sz="1600" dirty="0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탭</a:t>
            </a:r>
            <a:r>
              <a:rPr lang="en-US" altLang="ko-KR" sz="1600" dirty="0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</a:t>
            </a:r>
            <a:r>
              <a:rPr lang="ko-KR" altLang="en-US" sz="1600" dirty="0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프로세스</a:t>
            </a:r>
            <a:r>
              <a:rPr lang="en-US" altLang="ko-KR" sz="1600" dirty="0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)</a:t>
            </a:r>
            <a:r>
              <a:rPr lang="ko-KR" altLang="en-US" sz="1600" dirty="0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을 넘나드는 알림과 커맨드를 대신 처리</a:t>
            </a:r>
            <a:endParaRPr lang="ko-KR" altLang="en-US" sz="1600" dirty="0">
              <a:solidFill>
                <a:srgbClr val="0E273D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4457698" y="3660604"/>
            <a:ext cx="6173788" cy="584775"/>
          </a:xfrm>
          <a:prstGeom prst="rect">
            <a:avLst/>
          </a:prstGeom>
        </p:spPr>
        <p:txBody>
          <a:bodyPr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ko-KR" altLang="en-US" sz="1600" dirty="0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탭</a:t>
            </a:r>
            <a:r>
              <a:rPr lang="en-US" altLang="ko-KR" sz="1600" dirty="0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</a:t>
            </a:r>
            <a:r>
              <a:rPr lang="ko-KR" altLang="en-US" sz="1600" dirty="0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프로세스</a:t>
            </a:r>
            <a:r>
              <a:rPr lang="en-US" altLang="ko-KR" sz="1600" dirty="0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)</a:t>
            </a:r>
            <a:r>
              <a:rPr lang="ko-KR" altLang="en-US" sz="1600" dirty="0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의 내용을 나타냄</a:t>
            </a:r>
            <a:r>
              <a:rPr lang="en-US" altLang="ko-KR" sz="1600" dirty="0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 </a:t>
            </a:r>
          </a:p>
          <a:p>
            <a:pPr>
              <a:defRPr/>
            </a:pPr>
            <a:r>
              <a:rPr lang="ko-KR" altLang="en-US" sz="1600" dirty="0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방문목록이나 암호관리자와 같은 어플리케이션 서비스와 연결됨</a:t>
            </a:r>
            <a:endParaRPr lang="ko-KR" altLang="en-US" sz="1600" dirty="0">
              <a:solidFill>
                <a:srgbClr val="0E273D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4457698" y="3185312"/>
            <a:ext cx="6173788" cy="338554"/>
          </a:xfrm>
          <a:prstGeom prst="rect">
            <a:avLst/>
          </a:prstGeom>
        </p:spPr>
        <p:txBody>
          <a:bodyPr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ko-KR" altLang="en-US" sz="1600" dirty="0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브라우저 윈도우</a:t>
            </a:r>
            <a:r>
              <a:rPr lang="en-US" altLang="ko-KR" sz="1600" dirty="0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 </a:t>
            </a:r>
            <a:r>
              <a:rPr lang="ko-KR" altLang="en-US" sz="1600" dirty="0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여러 탭 </a:t>
            </a:r>
            <a:r>
              <a:rPr lang="ko-KR" altLang="en-US" sz="1600" dirty="0" err="1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컨텐트를</a:t>
            </a:r>
            <a:r>
              <a:rPr lang="ko-KR" altLang="en-US" sz="1600" dirty="0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가짐</a:t>
            </a:r>
            <a:endParaRPr lang="ko-KR" altLang="en-US" sz="1600" dirty="0">
              <a:solidFill>
                <a:srgbClr val="0E273D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10012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" name="그룹 125"/>
          <p:cNvGrpSpPr/>
          <p:nvPr/>
        </p:nvGrpSpPr>
        <p:grpSpPr>
          <a:xfrm>
            <a:off x="404959" y="299446"/>
            <a:ext cx="9872516" cy="200025"/>
            <a:chOff x="404959" y="443704"/>
            <a:chExt cx="9872516" cy="200025"/>
          </a:xfrm>
          <a:solidFill>
            <a:srgbClr val="002060"/>
          </a:solidFill>
        </p:grpSpPr>
        <p:cxnSp>
          <p:nvCxnSpPr>
            <p:cNvPr id="12" name="직선 연결선 11"/>
            <p:cNvCxnSpPr/>
            <p:nvPr/>
          </p:nvCxnSpPr>
          <p:spPr>
            <a:xfrm>
              <a:off x="404959" y="443704"/>
              <a:ext cx="9872516" cy="0"/>
            </a:xfrm>
            <a:prstGeom prst="line">
              <a:avLst/>
            </a:prstGeom>
            <a:grpFill/>
            <a:ln w="3175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/>
            <p:cNvCxnSpPr/>
            <p:nvPr/>
          </p:nvCxnSpPr>
          <p:spPr>
            <a:xfrm>
              <a:off x="2429739" y="443704"/>
              <a:ext cx="0" cy="200025"/>
            </a:xfrm>
            <a:prstGeom prst="line">
              <a:avLst/>
            </a:prstGeom>
            <a:grpFill/>
            <a:ln w="3175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7" name="TextBox 116"/>
          <p:cNvSpPr txBox="1"/>
          <p:nvPr/>
        </p:nvSpPr>
        <p:spPr>
          <a:xfrm>
            <a:off x="443058" y="740984"/>
            <a:ext cx="55064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02</a:t>
            </a:r>
            <a:r>
              <a:rPr lang="en-US" altLang="ko-KR" b="1" dirty="0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b="1" dirty="0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기반기술 </a:t>
            </a:r>
            <a:r>
              <a:rPr lang="en-US" altLang="ko-KR" b="1" dirty="0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- </a:t>
            </a:r>
            <a:r>
              <a:rPr lang="en-US" altLang="ko-KR" b="1" dirty="0" err="1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NodeJS</a:t>
            </a:r>
            <a:endParaRPr lang="ko-KR" altLang="en-US" b="1" dirty="0">
              <a:solidFill>
                <a:srgbClr val="0E273D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18" name="TextBox 117"/>
          <p:cNvSpPr txBox="1"/>
          <p:nvPr/>
        </p:nvSpPr>
        <p:spPr>
          <a:xfrm>
            <a:off x="2508588" y="315881"/>
            <a:ext cx="1330042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eaLnBrk="0" latinLnBrk="0" hangingPunct="0"/>
            <a:r>
              <a:rPr lang="ko-KR" altLang="en-US" sz="1000" spc="-50" dirty="0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일렉트론 프레임워크란</a:t>
            </a:r>
            <a:endParaRPr lang="ko-KR" altLang="en-US" sz="1000" spc="-50" dirty="0">
              <a:solidFill>
                <a:srgbClr val="0E273D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42632"/>
              </p:ext>
            </p:extLst>
          </p:nvPr>
        </p:nvGraphicFramePr>
        <p:xfrm>
          <a:off x="443059" y="1300384"/>
          <a:ext cx="9947850" cy="1095320"/>
        </p:xfrm>
        <a:graphic>
          <a:graphicData uri="http://schemas.openxmlformats.org/drawingml/2006/table">
            <a:tbl>
              <a:tblPr firstRow="1" bandRow="1"/>
              <a:tblGrid>
                <a:gridCol w="99478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92949">
                <a:tc>
                  <a:txBody>
                    <a:bodyPr/>
                    <a:lstStyle>
                      <a:lvl1pPr marL="0" algn="l" defTabSz="1007943" rtl="0" eaLnBrk="1" latinLnBrk="1" hangingPunct="1">
                        <a:defRPr sz="1984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1pPr>
                      <a:lvl2pPr marL="503972" algn="l" defTabSz="1007943" rtl="0" eaLnBrk="1" latinLnBrk="1" hangingPunct="1">
                        <a:defRPr sz="1984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2pPr>
                      <a:lvl3pPr marL="1007943" algn="l" defTabSz="1007943" rtl="0" eaLnBrk="1" latinLnBrk="1" hangingPunct="1">
                        <a:defRPr sz="1984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3pPr>
                      <a:lvl4pPr marL="1511915" algn="l" defTabSz="1007943" rtl="0" eaLnBrk="1" latinLnBrk="1" hangingPunct="1">
                        <a:defRPr sz="1984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4pPr>
                      <a:lvl5pPr marL="2015886" algn="l" defTabSz="1007943" rtl="0" eaLnBrk="1" latinLnBrk="1" hangingPunct="1">
                        <a:defRPr sz="1984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5pPr>
                      <a:lvl6pPr marL="2519858" algn="l" defTabSz="1007943" rtl="0" eaLnBrk="1" latinLnBrk="1" hangingPunct="1">
                        <a:defRPr sz="1984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6pPr>
                      <a:lvl7pPr marL="3023829" algn="l" defTabSz="1007943" rtl="0" eaLnBrk="1" latinLnBrk="1" hangingPunct="1">
                        <a:defRPr sz="1984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7pPr>
                      <a:lvl8pPr marL="3527801" algn="l" defTabSz="1007943" rtl="0" eaLnBrk="1" latinLnBrk="1" hangingPunct="1">
                        <a:defRPr sz="1984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8pPr>
                      <a:lvl9pPr marL="4031772" algn="l" defTabSz="1007943" rtl="0" eaLnBrk="1" latinLnBrk="1" hangingPunct="1">
                        <a:defRPr sz="1984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9pPr>
                    </a:lstStyle>
                    <a:p>
                      <a:pPr marL="288000" marR="0" indent="-25200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700"/>
                        </a:spcAft>
                        <a:buClrTx/>
                        <a:buSzTx/>
                        <a:buFont typeface="현대하모니 M" panose="02020603020101020101" pitchFamily="18" charset="-127"/>
                        <a:buChar char="□"/>
                        <a:tabLst/>
                        <a:defRPr/>
                      </a:pPr>
                      <a:r>
                        <a:rPr lang="en-US" altLang="ko-KR" sz="1600" b="1" dirty="0" smtClean="0">
                          <a:solidFill>
                            <a:srgbClr val="0E273D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Node</a:t>
                      </a:r>
                      <a:r>
                        <a:rPr lang="en-US" altLang="ko-KR" sz="1600" b="1" baseline="0" dirty="0" smtClean="0">
                          <a:solidFill>
                            <a:srgbClr val="0E273D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 JS</a:t>
                      </a:r>
                      <a:r>
                        <a:rPr lang="ko-KR" altLang="en-US" sz="1600" b="1" baseline="0" dirty="0" smtClean="0">
                          <a:solidFill>
                            <a:srgbClr val="0E273D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는 </a:t>
                      </a:r>
                      <a:r>
                        <a:rPr lang="en-US" altLang="ko-KR" sz="1600" b="1" baseline="0" dirty="0" smtClean="0">
                          <a:solidFill>
                            <a:srgbClr val="0E273D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JavaScript</a:t>
                      </a:r>
                      <a:r>
                        <a:rPr lang="ko-KR" altLang="en-US" sz="1600" b="1" baseline="0" dirty="0" smtClean="0">
                          <a:solidFill>
                            <a:srgbClr val="0E273D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를 지원하는 런타임 웹 어플리케이션 서버</a:t>
                      </a:r>
                      <a:endParaRPr lang="en-US" altLang="ko-KR" sz="1600" b="1" baseline="0" dirty="0" smtClean="0">
                        <a:solidFill>
                          <a:srgbClr val="0E273D"/>
                        </a:solidFill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  <a:p>
                      <a:pPr marL="288000" marR="0" indent="-25200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700"/>
                        </a:spcAft>
                        <a:buClrTx/>
                        <a:buSzTx/>
                        <a:buFont typeface="현대하모니 M" panose="02020603020101020101" pitchFamily="18" charset="-127"/>
                        <a:buChar char="□"/>
                        <a:tabLst/>
                        <a:defRPr/>
                      </a:pPr>
                      <a:r>
                        <a:rPr lang="en-US" altLang="ko-KR" sz="1600" b="1" dirty="0" smtClean="0">
                          <a:solidFill>
                            <a:srgbClr val="0E273D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JavaScript </a:t>
                      </a:r>
                      <a:r>
                        <a:rPr lang="ko-KR" altLang="en-US" sz="1600" b="1" dirty="0" smtClean="0">
                          <a:solidFill>
                            <a:srgbClr val="0E273D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웹 화면 개발자가 </a:t>
                      </a:r>
                      <a:r>
                        <a:rPr lang="ko-KR" altLang="en-US" sz="1600" b="1" baseline="0" dirty="0" smtClean="0">
                          <a:solidFill>
                            <a:srgbClr val="0E273D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서버 프로그래밍도 할 수 있게 도와줌 </a:t>
                      </a:r>
                      <a:r>
                        <a:rPr lang="en-US" altLang="ko-KR" sz="1600" b="1" baseline="0" dirty="0" smtClean="0">
                          <a:solidFill>
                            <a:srgbClr val="0E273D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ko-KR" altLang="en-US" sz="1600" b="1" baseline="0" dirty="0" smtClean="0">
                          <a:solidFill>
                            <a:srgbClr val="0E273D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sym typeface="Wingdings" panose="05000000000000000000" pitchFamily="2" charset="2"/>
                        </a:rPr>
                        <a:t>웹 개발 패러다임의 변화를 </a:t>
                      </a:r>
                      <a:r>
                        <a:rPr lang="ko-KR" altLang="en-US" sz="1600" b="1" baseline="0" dirty="0" err="1" smtClean="0">
                          <a:solidFill>
                            <a:srgbClr val="0E273D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sym typeface="Wingdings" panose="05000000000000000000" pitchFamily="2" charset="2"/>
                        </a:rPr>
                        <a:t>이끔</a:t>
                      </a:r>
                      <a:endParaRPr lang="en-US" altLang="ko-KR" sz="1600" b="1" baseline="0" dirty="0" smtClean="0">
                        <a:solidFill>
                          <a:srgbClr val="0E273D"/>
                        </a:solidFill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  <a:sym typeface="Wingdings" panose="05000000000000000000" pitchFamily="2" charset="2"/>
                      </a:endParaRPr>
                    </a:p>
                    <a:p>
                      <a:pPr marL="288000" marR="0" indent="-25200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700"/>
                        </a:spcAft>
                        <a:buClrTx/>
                        <a:buSzTx/>
                        <a:buFont typeface="현대하모니 M" panose="02020603020101020101" pitchFamily="18" charset="-127"/>
                        <a:buChar char="□"/>
                        <a:tabLst/>
                        <a:defRPr/>
                      </a:pPr>
                      <a:r>
                        <a:rPr lang="ko-KR" altLang="en-US" sz="1600" b="1" baseline="0" dirty="0" smtClean="0">
                          <a:solidFill>
                            <a:srgbClr val="0E273D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sym typeface="Wingdings" panose="05000000000000000000" pitchFamily="2" charset="2"/>
                        </a:rPr>
                        <a:t>이벤트 기반으로 비동기적으로 여러 클라이언트 요청을 처리</a:t>
                      </a:r>
                      <a:endParaRPr lang="en-US" altLang="ko-KR" sz="1600" b="1" baseline="0" dirty="0" smtClean="0">
                        <a:solidFill>
                          <a:srgbClr val="0E273D"/>
                        </a:solidFill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  <a:sym typeface="Wingdings" panose="05000000000000000000" pitchFamily="2" charset="2"/>
                      </a:endParaRPr>
                    </a:p>
                  </a:txBody>
                  <a:tcPr marL="99060" marR="99060" marT="78000" marB="10800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1" name="직사각형 20"/>
          <p:cNvSpPr/>
          <p:nvPr/>
        </p:nvSpPr>
        <p:spPr>
          <a:xfrm>
            <a:off x="3113180" y="5776181"/>
            <a:ext cx="4254994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sz="1600" dirty="0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[</a:t>
            </a:r>
            <a:r>
              <a:rPr lang="ko-KR" altLang="en-US" sz="1600" dirty="0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그림</a:t>
            </a:r>
            <a:r>
              <a:rPr lang="en-US" altLang="ko-KR" sz="1600" dirty="0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1] </a:t>
            </a:r>
            <a:r>
              <a:rPr lang="en-US" altLang="ko-KR" sz="1600" dirty="0" err="1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NodeJS</a:t>
            </a:r>
            <a:r>
              <a:rPr lang="ko-KR" altLang="en-US" sz="1600" dirty="0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의 내부 구조와 예제 코드</a:t>
            </a:r>
            <a:endParaRPr lang="ko-KR" altLang="en-US" sz="1600" dirty="0">
              <a:solidFill>
                <a:srgbClr val="0E273D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5513088" y="4644952"/>
            <a:ext cx="1735606" cy="5334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0E27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JavaScript V8 </a:t>
            </a:r>
            <a:r>
              <a:rPr lang="ko-KR" altLang="en-US" sz="1200" dirty="0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엔진</a:t>
            </a:r>
            <a:endParaRPr lang="ko-KR" altLang="en-US" sz="1200" dirty="0">
              <a:solidFill>
                <a:srgbClr val="0E273D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5513088" y="4123681"/>
            <a:ext cx="1735606" cy="5334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0E27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Thread Pool</a:t>
            </a:r>
            <a:endParaRPr lang="ko-KR" altLang="en-US" sz="1200" dirty="0">
              <a:solidFill>
                <a:srgbClr val="0E273D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7248694" y="4131506"/>
            <a:ext cx="1513586" cy="5334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E27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Node Standard Library</a:t>
            </a:r>
            <a:endParaRPr lang="ko-KR" altLang="en-US" sz="1200" dirty="0">
              <a:solidFill>
                <a:srgbClr val="0E273D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5512048" y="3605909"/>
            <a:ext cx="1735606" cy="5334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0E27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Single Thread </a:t>
            </a:r>
            <a:r>
              <a:rPr lang="ko-KR" altLang="en-US" sz="1200" dirty="0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기반의</a:t>
            </a:r>
            <a:endParaRPr lang="en-US" altLang="ko-KR" sz="1200" dirty="0" smtClean="0">
              <a:solidFill>
                <a:srgbClr val="0E273D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/>
            <a:r>
              <a:rPr lang="ko-KR" altLang="en-US" sz="1200" dirty="0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1200" dirty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Event </a:t>
            </a:r>
            <a:r>
              <a:rPr lang="en-US" altLang="ko-KR" sz="1200" dirty="0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Loop</a:t>
            </a:r>
            <a:endParaRPr lang="ko-KR" altLang="en-US" sz="1200" dirty="0">
              <a:solidFill>
                <a:srgbClr val="0E273D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7247654" y="3606396"/>
            <a:ext cx="1513586" cy="5334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E27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NPM </a:t>
            </a:r>
            <a:r>
              <a:rPr lang="ko-KR" altLang="en-US" sz="1200" dirty="0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프레임워크</a:t>
            </a:r>
            <a:endParaRPr lang="ko-KR" altLang="en-US" sz="1200" dirty="0">
              <a:solidFill>
                <a:srgbClr val="0E273D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736957" y="7019891"/>
            <a:ext cx="7025323" cy="489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6000" defTabSz="1007943">
              <a:spcAft>
                <a:spcPts val="700"/>
              </a:spcAft>
              <a:defRPr/>
            </a:pPr>
            <a:r>
              <a:rPr lang="en-US" altLang="ko-KR" sz="1000" b="1" dirty="0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※ NPM </a:t>
            </a:r>
            <a:r>
              <a:rPr lang="ko-KR" altLang="en-US" sz="1000" b="1" dirty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프레임워크 </a:t>
            </a:r>
            <a:r>
              <a:rPr lang="en-US" altLang="ko-KR" sz="1000" b="1" dirty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: </a:t>
            </a:r>
            <a:r>
              <a:rPr lang="en-US" altLang="ko-KR" sz="1000" b="1" dirty="0" err="1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NodeJS</a:t>
            </a:r>
            <a:r>
              <a:rPr lang="ko-KR" altLang="en-US" sz="1000" b="1" dirty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로 웹 어플리케이션 개발 시 필요한 라이브러리를 모듈 형태로 제공해주는 프레임워크 </a:t>
            </a:r>
            <a:endParaRPr lang="en-US" altLang="ko-KR" sz="1000" b="1" dirty="0">
              <a:solidFill>
                <a:srgbClr val="0E273D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36000" defTabSz="1007943">
              <a:spcAft>
                <a:spcPts val="700"/>
              </a:spcAft>
              <a:defRPr/>
            </a:pPr>
            <a:r>
              <a:rPr lang="ko-KR" altLang="en-US" sz="1000" b="1" dirty="0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예</a:t>
            </a:r>
            <a:r>
              <a:rPr lang="en-US" altLang="ko-KR" sz="1000" b="1" dirty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) </a:t>
            </a:r>
            <a:r>
              <a:rPr lang="en-US" altLang="ko-KR" sz="1000" b="1" dirty="0" err="1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Jquery</a:t>
            </a:r>
            <a:r>
              <a:rPr lang="en-US" altLang="ko-KR" sz="1000" b="1" dirty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1000" b="1" dirty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설치 시 </a:t>
            </a:r>
            <a:r>
              <a:rPr lang="en-US" altLang="ko-KR" sz="1000" b="1" dirty="0" err="1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npm</a:t>
            </a:r>
            <a:r>
              <a:rPr lang="en-US" altLang="ko-KR" sz="1000" b="1" dirty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install </a:t>
            </a:r>
            <a:r>
              <a:rPr lang="en-US" altLang="ko-KR" sz="1000" b="1" dirty="0" err="1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jquery</a:t>
            </a:r>
            <a:r>
              <a:rPr lang="en-US" altLang="ko-KR" sz="1000" b="1" dirty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1000" b="1" dirty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로 라이브러리 적용</a:t>
            </a:r>
            <a:endParaRPr lang="en-US" altLang="ko-KR" sz="1000" b="1" dirty="0">
              <a:solidFill>
                <a:srgbClr val="0E273D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85180" y="3827066"/>
            <a:ext cx="3739438" cy="1384995"/>
          </a:xfrm>
          <a:prstGeom prst="rect">
            <a:avLst/>
          </a:prstGeom>
          <a:solidFill>
            <a:srgbClr val="0E273D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1200" dirty="0" err="1">
                <a:solidFill>
                  <a:srgbClr val="569CD6"/>
                </a:solidFill>
                <a:latin typeface="Consolas" panose="020B0609020204030204" pitchFamily="49" charset="0"/>
              </a:rPr>
              <a:t>var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server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200" dirty="0">
                <a:solidFill>
                  <a:srgbClr val="DCDCAA"/>
                </a:solidFill>
                <a:latin typeface="Consolas" panose="020B0609020204030204" pitchFamily="49" charset="0"/>
              </a:rPr>
              <a:t>require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>
                <a:solidFill>
                  <a:srgbClr val="CE9178"/>
                </a:solidFill>
                <a:latin typeface="Consolas" panose="020B0609020204030204" pitchFamily="49" charset="0"/>
              </a:rPr>
              <a:t>'http'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server</a:t>
            </a:r>
            <a:r>
              <a:rPr lang="en-US" altLang="ko-KR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 err="1">
                <a:solidFill>
                  <a:srgbClr val="DCDCAA"/>
                </a:solidFill>
                <a:latin typeface="Consolas" panose="020B0609020204030204" pitchFamily="49" charset="0"/>
              </a:rPr>
              <a:t>createServer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server</a:t>
            </a:r>
            <a:r>
              <a:rPr lang="en-US" altLang="ko-KR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 err="1">
                <a:solidFill>
                  <a:srgbClr val="DCDCAA"/>
                </a:solidFill>
                <a:latin typeface="Consolas" panose="020B0609020204030204" pitchFamily="49" charset="0"/>
              </a:rPr>
              <a:t>on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200" dirty="0" err="1">
                <a:solidFill>
                  <a:srgbClr val="CE9178"/>
                </a:solidFill>
                <a:latin typeface="Consolas" panose="020B0609020204030204" pitchFamily="49" charset="0"/>
              </a:rPr>
              <a:t>request'</a:t>
            </a:r>
            <a:r>
              <a:rPr lang="en-US" altLang="ko-KR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200" dirty="0" err="1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req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res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200" dirty="0">
                <a:solidFill>
                  <a:srgbClr val="4EC9B0"/>
                </a:solidFill>
                <a:latin typeface="Consolas" panose="020B0609020204030204" pitchFamily="49" charset="0"/>
              </a:rPr>
              <a:t>console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>
                <a:solidFill>
                  <a:srgbClr val="CE9178"/>
                </a:solidFill>
                <a:latin typeface="Consolas" panose="020B0609020204030204" pitchFamily="49" charset="0"/>
              </a:rPr>
              <a:t>'received request'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});</a:t>
            </a:r>
          </a:p>
          <a:p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server</a:t>
            </a:r>
            <a:r>
              <a:rPr lang="en-US" altLang="ko-KR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 err="1">
                <a:solidFill>
                  <a:srgbClr val="DCDCAA"/>
                </a:solidFill>
                <a:latin typeface="Consolas" panose="020B0609020204030204" pitchFamily="49" charset="0"/>
              </a:rPr>
              <a:t>listen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>
                <a:solidFill>
                  <a:srgbClr val="B5CEA8"/>
                </a:solidFill>
                <a:latin typeface="Consolas" panose="020B0609020204030204" pitchFamily="49" charset="0"/>
              </a:rPr>
              <a:t>9000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200" dirty="0" err="1">
                <a:solidFill>
                  <a:srgbClr val="CE9178"/>
                </a:solidFill>
                <a:latin typeface="Consolas" panose="020B0609020204030204" pitchFamily="49" charset="0"/>
              </a:rPr>
              <a:t>localhost</a:t>
            </a:r>
            <a:r>
              <a:rPr lang="en-US" altLang="ko-KR" sz="12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아래쪽 화살표 7"/>
          <p:cNvSpPr/>
          <p:nvPr/>
        </p:nvSpPr>
        <p:spPr>
          <a:xfrm rot="16200000">
            <a:off x="4677907" y="3708088"/>
            <a:ext cx="395421" cy="396240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/>
          <p:cNvSpPr/>
          <p:nvPr/>
        </p:nvSpPr>
        <p:spPr>
          <a:xfrm>
            <a:off x="485180" y="3520468"/>
            <a:ext cx="2628000" cy="289987"/>
          </a:xfrm>
          <a:prstGeom prst="rect">
            <a:avLst/>
          </a:prstGeom>
          <a:solidFill>
            <a:srgbClr val="0E273D"/>
          </a:solidFill>
          <a:ln>
            <a:solidFill>
              <a:srgbClr val="0E27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main.js(JavaScript </a:t>
            </a:r>
            <a:r>
              <a:rPr lang="ko-KR" altLang="en-US" dirty="0" smtClean="0"/>
              <a:t>코드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82717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" name="그룹 125"/>
          <p:cNvGrpSpPr/>
          <p:nvPr/>
        </p:nvGrpSpPr>
        <p:grpSpPr>
          <a:xfrm>
            <a:off x="404959" y="299446"/>
            <a:ext cx="9872516" cy="200025"/>
            <a:chOff x="404959" y="443704"/>
            <a:chExt cx="9872516" cy="200025"/>
          </a:xfrm>
          <a:solidFill>
            <a:srgbClr val="002060"/>
          </a:solidFill>
        </p:grpSpPr>
        <p:cxnSp>
          <p:nvCxnSpPr>
            <p:cNvPr id="12" name="직선 연결선 11"/>
            <p:cNvCxnSpPr/>
            <p:nvPr/>
          </p:nvCxnSpPr>
          <p:spPr>
            <a:xfrm>
              <a:off x="404959" y="443704"/>
              <a:ext cx="9872516" cy="0"/>
            </a:xfrm>
            <a:prstGeom prst="line">
              <a:avLst/>
            </a:prstGeom>
            <a:grpFill/>
            <a:ln w="3175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/>
            <p:cNvCxnSpPr/>
            <p:nvPr/>
          </p:nvCxnSpPr>
          <p:spPr>
            <a:xfrm>
              <a:off x="2429739" y="443704"/>
              <a:ext cx="0" cy="200025"/>
            </a:xfrm>
            <a:prstGeom prst="line">
              <a:avLst/>
            </a:prstGeom>
            <a:grpFill/>
            <a:ln w="3175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7" name="TextBox 116"/>
          <p:cNvSpPr txBox="1"/>
          <p:nvPr/>
        </p:nvSpPr>
        <p:spPr>
          <a:xfrm>
            <a:off x="443058" y="740984"/>
            <a:ext cx="60796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02</a:t>
            </a:r>
            <a:r>
              <a:rPr lang="en-US" altLang="ko-KR" b="1" dirty="0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b="1" dirty="0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기반기술 </a:t>
            </a:r>
            <a:r>
              <a:rPr lang="en-US" altLang="ko-KR" b="1" dirty="0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– </a:t>
            </a:r>
            <a:r>
              <a:rPr lang="en-US" altLang="ko-KR" b="1" dirty="0" err="1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NodeJS</a:t>
            </a:r>
            <a:r>
              <a:rPr lang="ko-KR" altLang="en-US" b="1" dirty="0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의 클라이언트 요청 처리 방식</a:t>
            </a:r>
            <a:endParaRPr lang="ko-KR" altLang="en-US" b="1" dirty="0">
              <a:solidFill>
                <a:srgbClr val="0E273D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18" name="TextBox 117"/>
          <p:cNvSpPr txBox="1"/>
          <p:nvPr/>
        </p:nvSpPr>
        <p:spPr>
          <a:xfrm>
            <a:off x="2508588" y="315881"/>
            <a:ext cx="1330042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eaLnBrk="0" latinLnBrk="0" hangingPunct="0"/>
            <a:r>
              <a:rPr lang="ko-KR" altLang="en-US" sz="1000" spc="-50" dirty="0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일렉트론 프레임워크란</a:t>
            </a:r>
            <a:endParaRPr lang="ko-KR" altLang="en-US" sz="1000" spc="-50" dirty="0">
              <a:solidFill>
                <a:srgbClr val="0E273D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572442" y="5216714"/>
            <a:ext cx="5027855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sz="1600" dirty="0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[</a:t>
            </a:r>
            <a:r>
              <a:rPr lang="ko-KR" altLang="en-US" sz="1600" dirty="0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그림</a:t>
            </a:r>
            <a:r>
              <a:rPr lang="en-US" altLang="ko-KR" sz="1600" dirty="0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1] </a:t>
            </a:r>
            <a:r>
              <a:rPr lang="ko-KR" altLang="en-US" sz="1600" dirty="0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기존 웹 어플리케이션 서버의 처리방식</a:t>
            </a:r>
            <a:endParaRPr lang="ko-KR" altLang="en-US" sz="1600" dirty="0">
              <a:solidFill>
                <a:srgbClr val="0E273D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30" y="2452572"/>
            <a:ext cx="4957316" cy="190666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6367" y="2026921"/>
            <a:ext cx="4249232" cy="2944642"/>
          </a:xfrm>
          <a:prstGeom prst="rect">
            <a:avLst/>
          </a:prstGeom>
        </p:spPr>
      </p:pic>
      <p:sp>
        <p:nvSpPr>
          <p:cNvPr id="66" name="직사각형 65"/>
          <p:cNvSpPr/>
          <p:nvPr/>
        </p:nvSpPr>
        <p:spPr>
          <a:xfrm>
            <a:off x="6452728" y="5216714"/>
            <a:ext cx="2736000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sz="1600" dirty="0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[</a:t>
            </a:r>
            <a:r>
              <a:rPr lang="ko-KR" altLang="en-US" sz="1600" dirty="0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그림</a:t>
            </a:r>
            <a:r>
              <a:rPr lang="en-US" altLang="ko-KR" sz="1600" dirty="0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2] </a:t>
            </a:r>
            <a:r>
              <a:rPr lang="en-US" altLang="ko-KR" sz="1600" dirty="0" err="1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NodeJS</a:t>
            </a:r>
            <a:r>
              <a:rPr lang="en-US" altLang="ko-KR" sz="1600" dirty="0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1600" dirty="0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의 처리방식</a:t>
            </a:r>
            <a:endParaRPr lang="ko-KR" altLang="en-US" sz="1600" dirty="0">
              <a:solidFill>
                <a:srgbClr val="0E273D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8440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" name="그룹 125"/>
          <p:cNvGrpSpPr/>
          <p:nvPr/>
        </p:nvGrpSpPr>
        <p:grpSpPr>
          <a:xfrm>
            <a:off x="404959" y="299446"/>
            <a:ext cx="9872516" cy="200025"/>
            <a:chOff x="404959" y="443704"/>
            <a:chExt cx="9872516" cy="200025"/>
          </a:xfrm>
          <a:solidFill>
            <a:srgbClr val="002060"/>
          </a:solidFill>
        </p:grpSpPr>
        <p:cxnSp>
          <p:nvCxnSpPr>
            <p:cNvPr id="12" name="직선 연결선 11"/>
            <p:cNvCxnSpPr/>
            <p:nvPr/>
          </p:nvCxnSpPr>
          <p:spPr>
            <a:xfrm>
              <a:off x="404959" y="443704"/>
              <a:ext cx="9872516" cy="0"/>
            </a:xfrm>
            <a:prstGeom prst="line">
              <a:avLst/>
            </a:prstGeom>
            <a:grpFill/>
            <a:ln w="3175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/>
            <p:cNvCxnSpPr/>
            <p:nvPr/>
          </p:nvCxnSpPr>
          <p:spPr>
            <a:xfrm>
              <a:off x="2429739" y="443704"/>
              <a:ext cx="0" cy="200025"/>
            </a:xfrm>
            <a:prstGeom prst="line">
              <a:avLst/>
            </a:prstGeom>
            <a:grpFill/>
            <a:ln w="3175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7" name="TextBox 116"/>
          <p:cNvSpPr txBox="1"/>
          <p:nvPr/>
        </p:nvSpPr>
        <p:spPr>
          <a:xfrm>
            <a:off x="443058" y="740984"/>
            <a:ext cx="60796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02</a:t>
            </a:r>
            <a:r>
              <a:rPr lang="en-US" altLang="ko-KR" b="1" dirty="0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b="1" dirty="0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기반기술 </a:t>
            </a:r>
            <a:r>
              <a:rPr lang="en-US" altLang="ko-KR" b="1" dirty="0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– </a:t>
            </a:r>
            <a:r>
              <a:rPr lang="ko-KR" altLang="en-US" b="1" dirty="0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이벤트 루프 방식으로 처리하는 방법</a:t>
            </a:r>
            <a:endParaRPr lang="ko-KR" altLang="en-US" b="1" dirty="0">
              <a:solidFill>
                <a:srgbClr val="0E273D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18" name="TextBox 117"/>
          <p:cNvSpPr txBox="1"/>
          <p:nvPr/>
        </p:nvSpPr>
        <p:spPr>
          <a:xfrm>
            <a:off x="2508588" y="315881"/>
            <a:ext cx="1330042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eaLnBrk="0" latinLnBrk="0" hangingPunct="0"/>
            <a:r>
              <a:rPr lang="ko-KR" altLang="en-US" sz="1000" spc="-50" dirty="0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일렉트론 프레임워크란</a:t>
            </a:r>
            <a:endParaRPr lang="ko-KR" altLang="en-US" sz="1000" spc="-50" dirty="0">
              <a:solidFill>
                <a:srgbClr val="0E273D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709602" y="4530914"/>
            <a:ext cx="3996000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sz="1600" dirty="0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[</a:t>
            </a:r>
            <a:r>
              <a:rPr lang="ko-KR" altLang="en-US" sz="1600" dirty="0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그림</a:t>
            </a:r>
            <a:r>
              <a:rPr lang="en-US" altLang="ko-KR" sz="1600" dirty="0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1] </a:t>
            </a:r>
            <a:r>
              <a:rPr lang="ko-KR" altLang="en-US" sz="1600" dirty="0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이벤트 루프 처리 방식</a:t>
            </a:r>
            <a:r>
              <a:rPr lang="en-US" altLang="ko-KR" sz="1600" dirty="0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(Multiplexing)</a:t>
            </a:r>
            <a:endParaRPr lang="ko-KR" altLang="en-US" sz="1600" dirty="0">
              <a:solidFill>
                <a:srgbClr val="0E273D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66" name="직사각형 65"/>
          <p:cNvSpPr/>
          <p:nvPr/>
        </p:nvSpPr>
        <p:spPr>
          <a:xfrm>
            <a:off x="6056488" y="4530914"/>
            <a:ext cx="3960000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sz="1600" dirty="0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[</a:t>
            </a:r>
            <a:r>
              <a:rPr lang="ko-KR" altLang="en-US" sz="1600" dirty="0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그림</a:t>
            </a:r>
            <a:r>
              <a:rPr lang="en-US" altLang="ko-KR" sz="1600" dirty="0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2] </a:t>
            </a:r>
            <a:r>
              <a:rPr lang="ko-KR" altLang="en-US" sz="1600" dirty="0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이벤트 루프 처리 방식의 개념적</a:t>
            </a:r>
            <a:r>
              <a:rPr lang="en-US" altLang="ko-KR" sz="1600" dirty="0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1600" dirty="0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코드</a:t>
            </a:r>
            <a:endParaRPr lang="ko-KR" altLang="en-US" sz="1600" dirty="0">
              <a:solidFill>
                <a:srgbClr val="0E273D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4391" y="1644186"/>
            <a:ext cx="3345796" cy="2743834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5952310" y="2231273"/>
            <a:ext cx="4108450" cy="1569660"/>
          </a:xfrm>
          <a:prstGeom prst="rect">
            <a:avLst/>
          </a:prstGeom>
          <a:solidFill>
            <a:srgbClr val="0E273D"/>
          </a:solidFill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socket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fd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array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[</a:t>
            </a:r>
            <a:r>
              <a:rPr lang="ko-KR" altLang="en-US" sz="1200" dirty="0">
                <a:solidFill>
                  <a:srgbClr val="9CDCFE"/>
                </a:solidFill>
                <a:latin typeface="Consolas" panose="020B0609020204030204" pitchFamily="49" charset="0"/>
              </a:rPr>
              <a:t>연결된</a:t>
            </a:r>
            <a:r>
              <a:rPr lang="ko-KR" alt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socket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connections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ko-KR" sz="1200" dirty="0">
                <a:solidFill>
                  <a:srgbClr val="C586C0"/>
                </a:solidFill>
                <a:latin typeface="Consolas" panose="020B0609020204030204" pitchFamily="49" charset="0"/>
              </a:rPr>
              <a:t>for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fd</a:t>
            </a:r>
            <a:r>
              <a:rPr lang="en-US" altLang="ko-KR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length</a:t>
            </a:r>
            <a:r>
              <a:rPr lang="en-US" altLang="ko-KR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++){</a:t>
            </a:r>
          </a:p>
          <a:p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ko-KR" sz="12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   </a:t>
            </a:r>
            <a:r>
              <a:rPr lang="en-US" altLang="ko-KR" sz="1200" dirty="0" smtClean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2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 err="1" smtClean="0">
                <a:solidFill>
                  <a:srgbClr val="9CDCFE"/>
                </a:solidFill>
                <a:latin typeface="Consolas" panose="020B0609020204030204" pitchFamily="49" charset="0"/>
              </a:rPr>
              <a:t>fd</a:t>
            </a:r>
            <a:r>
              <a:rPr lang="en-US" altLang="ko-KR" sz="12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ko-KR" altLang="en-US" sz="1200" dirty="0">
                <a:solidFill>
                  <a:srgbClr val="9CDCFE"/>
                </a:solidFill>
                <a:latin typeface="Consolas" panose="020B0609020204030204" pitchFamily="49" charset="0"/>
              </a:rPr>
              <a:t>가</a:t>
            </a:r>
            <a:r>
              <a:rPr lang="ko-KR" alt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ko-KR" altLang="en-US" sz="1200" dirty="0">
                <a:solidFill>
                  <a:srgbClr val="9CDCFE"/>
                </a:solidFill>
                <a:latin typeface="Consolas" panose="020B0609020204030204" pitchFamily="49" charset="0"/>
              </a:rPr>
              <a:t>이벤트가</a:t>
            </a:r>
            <a:r>
              <a:rPr lang="ko-KR" alt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ko-KR" altLang="en-US" sz="1200" dirty="0">
                <a:solidFill>
                  <a:srgbClr val="9CDCFE"/>
                </a:solidFill>
                <a:latin typeface="Consolas" panose="020B0609020204030204" pitchFamily="49" charset="0"/>
              </a:rPr>
              <a:t>있으면</a:t>
            </a:r>
            <a:r>
              <a:rPr lang="en-US" altLang="ko-KR" sz="12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){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ko-KR" sz="12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      </a:t>
            </a:r>
            <a:r>
              <a:rPr lang="ko-KR" altLang="en-US" sz="12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알고리즘</a:t>
            </a:r>
            <a:r>
              <a:rPr lang="ko-KR" altLang="en-US" sz="12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ko-KR" altLang="en-US" sz="12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처리</a:t>
            </a:r>
            <a:r>
              <a:rPr lang="ko-KR" alt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ko-KR" alt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ko-KR" altLang="en-US" sz="12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   </a:t>
            </a:r>
            <a:r>
              <a:rPr lang="en-US" altLang="ko-KR" sz="12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  <a:r>
              <a:rPr lang="en-US" altLang="ko-KR" sz="1200" dirty="0" smtClean="0">
                <a:solidFill>
                  <a:srgbClr val="608B4E"/>
                </a:solidFill>
                <a:latin typeface="Consolas" panose="020B0609020204030204" pitchFamily="49" charset="0"/>
              </a:rPr>
              <a:t>// if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  <a:r>
              <a:rPr lang="en-US" altLang="ko-KR" sz="1200" dirty="0">
                <a:solidFill>
                  <a:srgbClr val="608B4E"/>
                </a:solidFill>
                <a:latin typeface="Consolas" panose="020B0609020204030204" pitchFamily="49" charset="0"/>
              </a:rPr>
              <a:t>// </a:t>
            </a:r>
            <a:r>
              <a:rPr lang="en-US" altLang="ko-KR" sz="1200" dirty="0" smtClean="0">
                <a:solidFill>
                  <a:srgbClr val="608B4E"/>
                </a:solidFill>
                <a:latin typeface="Consolas" panose="020B0609020204030204" pitchFamily="49" charset="0"/>
              </a:rPr>
              <a:t>for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8251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" name="그룹 125"/>
          <p:cNvGrpSpPr/>
          <p:nvPr/>
        </p:nvGrpSpPr>
        <p:grpSpPr>
          <a:xfrm>
            <a:off x="404959" y="299446"/>
            <a:ext cx="9872516" cy="200025"/>
            <a:chOff x="404959" y="443704"/>
            <a:chExt cx="9872516" cy="200025"/>
          </a:xfrm>
          <a:solidFill>
            <a:srgbClr val="002060"/>
          </a:solidFill>
        </p:grpSpPr>
        <p:cxnSp>
          <p:nvCxnSpPr>
            <p:cNvPr id="12" name="직선 연결선 11"/>
            <p:cNvCxnSpPr/>
            <p:nvPr/>
          </p:nvCxnSpPr>
          <p:spPr>
            <a:xfrm>
              <a:off x="404959" y="443704"/>
              <a:ext cx="9872516" cy="0"/>
            </a:xfrm>
            <a:prstGeom prst="line">
              <a:avLst/>
            </a:prstGeom>
            <a:grpFill/>
            <a:ln w="3175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/>
            <p:cNvCxnSpPr/>
            <p:nvPr/>
          </p:nvCxnSpPr>
          <p:spPr>
            <a:xfrm>
              <a:off x="2429739" y="443704"/>
              <a:ext cx="0" cy="200025"/>
            </a:xfrm>
            <a:prstGeom prst="line">
              <a:avLst/>
            </a:prstGeom>
            <a:grpFill/>
            <a:ln w="3175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7" name="TextBox 116"/>
          <p:cNvSpPr txBox="1"/>
          <p:nvPr/>
        </p:nvSpPr>
        <p:spPr>
          <a:xfrm>
            <a:off x="443058" y="740984"/>
            <a:ext cx="54723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03</a:t>
            </a:r>
            <a:r>
              <a:rPr lang="en-US" altLang="ko-KR" b="1" dirty="0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b="1" dirty="0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일렉트론 프레임워크의 주요 장점</a:t>
            </a:r>
            <a:endParaRPr lang="ko-KR" altLang="en-US" b="1" dirty="0">
              <a:solidFill>
                <a:srgbClr val="0E273D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18" name="TextBox 117"/>
          <p:cNvSpPr txBox="1"/>
          <p:nvPr/>
        </p:nvSpPr>
        <p:spPr>
          <a:xfrm>
            <a:off x="2508588" y="315881"/>
            <a:ext cx="1330042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eaLnBrk="0" latinLnBrk="0" hangingPunct="0"/>
            <a:r>
              <a:rPr lang="ko-KR" altLang="en-US" sz="1000" spc="-50" dirty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일렉트론 프레임워크란</a:t>
            </a: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4887765"/>
              </p:ext>
            </p:extLst>
          </p:nvPr>
        </p:nvGraphicFramePr>
        <p:xfrm>
          <a:off x="443059" y="1300384"/>
          <a:ext cx="9947850" cy="762580"/>
        </p:xfrm>
        <a:graphic>
          <a:graphicData uri="http://schemas.openxmlformats.org/drawingml/2006/table">
            <a:tbl>
              <a:tblPr firstRow="1" bandRow="1"/>
              <a:tblGrid>
                <a:gridCol w="99478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92949">
                <a:tc>
                  <a:txBody>
                    <a:bodyPr/>
                    <a:lstStyle>
                      <a:lvl1pPr marL="0" algn="l" defTabSz="1007943" rtl="0" eaLnBrk="1" latinLnBrk="1" hangingPunct="1">
                        <a:defRPr sz="1984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1pPr>
                      <a:lvl2pPr marL="503972" algn="l" defTabSz="1007943" rtl="0" eaLnBrk="1" latinLnBrk="1" hangingPunct="1">
                        <a:defRPr sz="1984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2pPr>
                      <a:lvl3pPr marL="1007943" algn="l" defTabSz="1007943" rtl="0" eaLnBrk="1" latinLnBrk="1" hangingPunct="1">
                        <a:defRPr sz="1984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3pPr>
                      <a:lvl4pPr marL="1511915" algn="l" defTabSz="1007943" rtl="0" eaLnBrk="1" latinLnBrk="1" hangingPunct="1">
                        <a:defRPr sz="1984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4pPr>
                      <a:lvl5pPr marL="2015886" algn="l" defTabSz="1007943" rtl="0" eaLnBrk="1" latinLnBrk="1" hangingPunct="1">
                        <a:defRPr sz="1984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5pPr>
                      <a:lvl6pPr marL="2519858" algn="l" defTabSz="1007943" rtl="0" eaLnBrk="1" latinLnBrk="1" hangingPunct="1">
                        <a:defRPr sz="1984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6pPr>
                      <a:lvl7pPr marL="3023829" algn="l" defTabSz="1007943" rtl="0" eaLnBrk="1" latinLnBrk="1" hangingPunct="1">
                        <a:defRPr sz="1984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7pPr>
                      <a:lvl8pPr marL="3527801" algn="l" defTabSz="1007943" rtl="0" eaLnBrk="1" latinLnBrk="1" hangingPunct="1">
                        <a:defRPr sz="1984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8pPr>
                      <a:lvl9pPr marL="4031772" algn="l" defTabSz="1007943" rtl="0" eaLnBrk="1" latinLnBrk="1" hangingPunct="1">
                        <a:defRPr sz="1984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9pPr>
                    </a:lstStyle>
                    <a:p>
                      <a:pPr marL="288000" marR="0" indent="-25200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700"/>
                        </a:spcAft>
                        <a:buClrTx/>
                        <a:buSzTx/>
                        <a:buFont typeface="현대하모니 M" panose="02020603020101020101" pitchFamily="18" charset="-127"/>
                        <a:buChar char="□"/>
                        <a:tabLst/>
                        <a:defRPr/>
                      </a:pPr>
                      <a:r>
                        <a:rPr lang="ko-KR" altLang="en-US" sz="1600" b="1" dirty="0" smtClean="0">
                          <a:solidFill>
                            <a:srgbClr val="0E273D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sym typeface="Wingdings" panose="05000000000000000000" pitchFamily="2" charset="2"/>
                        </a:rPr>
                        <a:t>데스크톱 어플리케이션을 웹 개발 하듯이 개발할 수 있다</a:t>
                      </a:r>
                      <a:r>
                        <a:rPr lang="en-US" altLang="ko-KR" sz="1600" b="1" dirty="0" smtClean="0">
                          <a:solidFill>
                            <a:srgbClr val="0E273D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sym typeface="Wingdings" panose="05000000000000000000" pitchFamily="2" charset="2"/>
                        </a:rPr>
                        <a:t>.</a:t>
                      </a:r>
                    </a:p>
                    <a:p>
                      <a:pPr marL="288000" marR="0" indent="-25200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700"/>
                        </a:spcAft>
                        <a:buClrTx/>
                        <a:buSzTx/>
                        <a:buFont typeface="현대하모니 M" panose="02020603020101020101" pitchFamily="18" charset="-127"/>
                        <a:buChar char="□"/>
                        <a:tabLst/>
                        <a:defRPr/>
                      </a:pPr>
                      <a:r>
                        <a:rPr lang="ko-KR" altLang="en-US" sz="1600" b="1" dirty="0" smtClean="0">
                          <a:solidFill>
                            <a:srgbClr val="0E273D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sym typeface="Wingdings" panose="05000000000000000000" pitchFamily="2" charset="2"/>
                        </a:rPr>
                        <a:t>최신 </a:t>
                      </a:r>
                      <a:r>
                        <a:rPr lang="ko-KR" altLang="en-US" sz="1600" b="1" dirty="0" err="1" smtClean="0">
                          <a:solidFill>
                            <a:srgbClr val="0E273D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sym typeface="Wingdings" panose="05000000000000000000" pitchFamily="2" charset="2"/>
                        </a:rPr>
                        <a:t>트랜드에</a:t>
                      </a:r>
                      <a:r>
                        <a:rPr lang="ko-KR" altLang="en-US" sz="1600" b="1" dirty="0" smtClean="0">
                          <a:solidFill>
                            <a:srgbClr val="0E273D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sym typeface="Wingdings" panose="05000000000000000000" pitchFamily="2" charset="2"/>
                        </a:rPr>
                        <a:t> 맞는 다양한 차트 화면 템플릿이 오픈 소스로 다수 존재 </a:t>
                      </a:r>
                      <a:r>
                        <a:rPr lang="en-US" altLang="ko-KR" sz="1600" b="1" baseline="0" dirty="0" smtClean="0">
                          <a:solidFill>
                            <a:srgbClr val="0E273D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sym typeface="Wingdings" panose="05000000000000000000" pitchFamily="2" charset="2"/>
                        </a:rPr>
                        <a:t> ex) VUE.JS, CHART.JS …</a:t>
                      </a:r>
                      <a:r>
                        <a:rPr lang="ko-KR" altLang="en-US" sz="1600" b="1" baseline="0" dirty="0" smtClean="0">
                          <a:solidFill>
                            <a:srgbClr val="0E273D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sym typeface="Wingdings" panose="05000000000000000000" pitchFamily="2" charset="2"/>
                        </a:rPr>
                        <a:t> </a:t>
                      </a:r>
                      <a:endParaRPr lang="en-US" altLang="ko-KR" sz="1600" b="1" baseline="0" dirty="0" smtClean="0">
                        <a:solidFill>
                          <a:srgbClr val="0E273D"/>
                        </a:solidFill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  <a:sym typeface="Wingdings" panose="05000000000000000000" pitchFamily="2" charset="2"/>
                      </a:endParaRPr>
                    </a:p>
                  </a:txBody>
                  <a:tcPr marL="99060" marR="99060" marT="78000" marB="10800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4" name="GOMCAM 20180608_1542280459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52362" y="2663073"/>
            <a:ext cx="3797976" cy="3029338"/>
          </a:xfrm>
          <a:prstGeom prst="rect">
            <a:avLst/>
          </a:prstGeom>
          <a:ln w="38100">
            <a:solidFill>
              <a:srgbClr val="0E273D"/>
            </a:solidFill>
          </a:ln>
        </p:spPr>
      </p:pic>
      <p:sp>
        <p:nvSpPr>
          <p:cNvPr id="2" name="직사각형 1"/>
          <p:cNvSpPr/>
          <p:nvPr/>
        </p:nvSpPr>
        <p:spPr>
          <a:xfrm>
            <a:off x="7384467" y="2619529"/>
            <a:ext cx="3154257" cy="4524315"/>
          </a:xfrm>
          <a:prstGeom prst="rect">
            <a:avLst/>
          </a:prstGeom>
          <a:solidFill>
            <a:srgbClr val="0E273D"/>
          </a:solidFill>
        </p:spPr>
        <p:txBody>
          <a:bodyPr wrap="square">
            <a:spAutoFit/>
          </a:bodyPr>
          <a:lstStyle/>
          <a:p>
            <a:r>
              <a:rPr lang="en-US" altLang="ko-KR" sz="900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en-US" altLang="ko-KR" sz="9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900" dirty="0" err="1">
                <a:solidFill>
                  <a:srgbClr val="DCDCAA"/>
                </a:solidFill>
                <a:latin typeface="Consolas" panose="020B0609020204030204" pitchFamily="49" charset="0"/>
              </a:rPr>
              <a:t>drawChart</a:t>
            </a:r>
            <a:r>
              <a:rPr lang="en-US" altLang="ko-KR" sz="900" dirty="0">
                <a:solidFill>
                  <a:srgbClr val="D4D4D4"/>
                </a:solidFill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9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   chart</a:t>
            </a:r>
            <a:r>
              <a:rPr lang="en-US" altLang="ko-KR" sz="9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900" dirty="0">
                <a:solidFill>
                  <a:srgbClr val="D4D4D4"/>
                </a:solidFill>
                <a:latin typeface="Consolas" panose="020B0609020204030204" pitchFamily="49" charset="0"/>
              </a:rPr>
              <a:t>= </a:t>
            </a:r>
            <a:r>
              <a:rPr lang="en-US" altLang="ko-KR" sz="900" dirty="0">
                <a:solidFill>
                  <a:srgbClr val="569CD6"/>
                </a:solidFill>
                <a:latin typeface="Consolas" panose="020B0609020204030204" pitchFamily="49" charset="0"/>
              </a:rPr>
              <a:t>new</a:t>
            </a:r>
            <a:r>
              <a:rPr lang="en-US" altLang="ko-KR" sz="9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900" dirty="0">
                <a:solidFill>
                  <a:srgbClr val="4EC9B0"/>
                </a:solidFill>
                <a:latin typeface="Consolas" panose="020B0609020204030204" pitchFamily="49" charset="0"/>
              </a:rPr>
              <a:t>Chart</a:t>
            </a:r>
            <a:r>
              <a:rPr lang="en-US" altLang="ko-KR" sz="9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900" dirty="0">
                <a:solidFill>
                  <a:srgbClr val="DCDCAA"/>
                </a:solidFill>
                <a:latin typeface="Consolas" panose="020B0609020204030204" pitchFamily="49" charset="0"/>
              </a:rPr>
              <a:t>$</a:t>
            </a:r>
            <a:r>
              <a:rPr lang="en-US" altLang="ko-KR" sz="9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900" dirty="0">
                <a:solidFill>
                  <a:srgbClr val="CE9178"/>
                </a:solidFill>
                <a:latin typeface="Consolas" panose="020B0609020204030204" pitchFamily="49" charset="0"/>
              </a:rPr>
              <a:t>'.chart'</a:t>
            </a:r>
            <a:r>
              <a:rPr lang="en-US" altLang="ko-KR" sz="900" dirty="0">
                <a:solidFill>
                  <a:srgbClr val="D4D4D4"/>
                </a:solidFill>
                <a:latin typeface="Consolas" panose="020B0609020204030204" pitchFamily="49" charset="0"/>
              </a:rPr>
              <a:t>), {</a:t>
            </a:r>
          </a:p>
          <a:p>
            <a:r>
              <a:rPr lang="en-US" altLang="ko-KR" sz="9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      type</a:t>
            </a:r>
            <a:r>
              <a:rPr lang="en-US" altLang="ko-KR" sz="9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en-US" altLang="ko-KR" sz="9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900" dirty="0">
                <a:solidFill>
                  <a:srgbClr val="CE9178"/>
                </a:solidFill>
                <a:latin typeface="Consolas" panose="020B0609020204030204" pitchFamily="49" charset="0"/>
              </a:rPr>
              <a:t>'doughnut'</a:t>
            </a:r>
            <a:r>
              <a:rPr lang="en-US" altLang="ko-KR" sz="9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9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      data</a:t>
            </a:r>
            <a:r>
              <a:rPr lang="en-US" altLang="ko-KR" sz="9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en-US" altLang="ko-KR" sz="900" dirty="0">
                <a:solidFill>
                  <a:srgbClr val="D4D4D4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900" dirty="0">
                <a:solidFill>
                  <a:srgbClr val="9CDCFE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9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        labels</a:t>
            </a:r>
            <a:r>
              <a:rPr lang="en-US" altLang="ko-KR" sz="9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en-US" altLang="ko-KR" sz="900" dirty="0">
                <a:solidFill>
                  <a:srgbClr val="D4D4D4"/>
                </a:solidFill>
                <a:latin typeface="Consolas" panose="020B0609020204030204" pitchFamily="49" charset="0"/>
              </a:rPr>
              <a:t> [</a:t>
            </a:r>
          </a:p>
          <a:p>
            <a:r>
              <a:rPr lang="en-US" altLang="ko-KR" sz="900" dirty="0" smtClean="0">
                <a:solidFill>
                  <a:srgbClr val="CE9178"/>
                </a:solidFill>
                <a:latin typeface="Consolas" panose="020B0609020204030204" pitchFamily="49" charset="0"/>
              </a:rPr>
              <a:t>           'User </a:t>
            </a:r>
            <a:r>
              <a:rPr lang="en-US" altLang="ko-KR" sz="900" dirty="0">
                <a:solidFill>
                  <a:srgbClr val="CE9178"/>
                </a:solidFill>
                <a:latin typeface="Consolas" panose="020B0609020204030204" pitchFamily="49" charset="0"/>
              </a:rPr>
              <a:t>Time (ms)'</a:t>
            </a:r>
            <a:r>
              <a:rPr lang="en-US" altLang="ko-KR" sz="9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900" dirty="0" smtClean="0">
                <a:solidFill>
                  <a:srgbClr val="CE9178"/>
                </a:solidFill>
                <a:latin typeface="Consolas" panose="020B0609020204030204" pitchFamily="49" charset="0"/>
              </a:rPr>
              <a:t>           'System </a:t>
            </a:r>
            <a:r>
              <a:rPr lang="en-US" altLang="ko-KR" sz="900" dirty="0">
                <a:solidFill>
                  <a:srgbClr val="CE9178"/>
                </a:solidFill>
                <a:latin typeface="Consolas" panose="020B0609020204030204" pitchFamily="49" charset="0"/>
              </a:rPr>
              <a:t>Time (ms)'</a:t>
            </a:r>
            <a:r>
              <a:rPr lang="en-US" altLang="ko-KR" sz="9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900" dirty="0" smtClean="0">
                <a:solidFill>
                  <a:srgbClr val="CE9178"/>
                </a:solidFill>
                <a:latin typeface="Consolas" panose="020B0609020204030204" pitchFamily="49" charset="0"/>
              </a:rPr>
              <a:t>           'Idle </a:t>
            </a:r>
            <a:r>
              <a:rPr lang="en-US" altLang="ko-KR" sz="900" dirty="0">
                <a:solidFill>
                  <a:srgbClr val="CE9178"/>
                </a:solidFill>
                <a:latin typeface="Consolas" panose="020B0609020204030204" pitchFamily="49" charset="0"/>
              </a:rPr>
              <a:t>Time (ms)'</a:t>
            </a:r>
            <a:endParaRPr lang="en-US" altLang="ko-KR" sz="9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9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         ],</a:t>
            </a:r>
            <a:endParaRPr lang="en-US" altLang="ko-KR" sz="9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9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         datasets</a:t>
            </a:r>
            <a:r>
              <a:rPr lang="en-US" altLang="ko-KR" sz="9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en-US" altLang="ko-KR" sz="9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900" dirty="0" err="1">
                <a:solidFill>
                  <a:srgbClr val="DCDCAA"/>
                </a:solidFill>
                <a:latin typeface="Consolas" panose="020B0609020204030204" pitchFamily="49" charset="0"/>
              </a:rPr>
              <a:t>getDatasets</a:t>
            </a:r>
            <a:r>
              <a:rPr lang="en-US" altLang="ko-KR" sz="900" dirty="0">
                <a:solidFill>
                  <a:srgbClr val="D4D4D4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9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      },</a:t>
            </a:r>
            <a:endParaRPr lang="en-US" altLang="ko-KR" sz="9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9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      options</a:t>
            </a:r>
            <a:r>
              <a:rPr lang="en-US" altLang="ko-KR" sz="9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en-US" altLang="ko-KR" sz="900" dirty="0">
                <a:solidFill>
                  <a:srgbClr val="D4D4D4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9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         maintainAspectRatio</a:t>
            </a:r>
            <a:r>
              <a:rPr lang="en-US" altLang="ko-KR" sz="9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en-US" altLang="ko-KR" sz="9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900" dirty="0">
                <a:solidFill>
                  <a:srgbClr val="569CD6"/>
                </a:solidFill>
                <a:latin typeface="Consolas" panose="020B0609020204030204" pitchFamily="49" charset="0"/>
              </a:rPr>
              <a:t>false</a:t>
            </a:r>
            <a:r>
              <a:rPr lang="en-US" altLang="ko-KR" sz="9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9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         title</a:t>
            </a:r>
            <a:r>
              <a:rPr lang="en-US" altLang="ko-KR" sz="9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en-US" altLang="ko-KR" sz="900" dirty="0">
                <a:solidFill>
                  <a:srgbClr val="D4D4D4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9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            display</a:t>
            </a:r>
            <a:r>
              <a:rPr lang="en-US" altLang="ko-KR" sz="9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en-US" altLang="ko-KR" sz="9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900" dirty="0">
                <a:solidFill>
                  <a:srgbClr val="569CD6"/>
                </a:solidFill>
                <a:latin typeface="Consolas" panose="020B0609020204030204" pitchFamily="49" charset="0"/>
              </a:rPr>
              <a:t>true</a:t>
            </a:r>
            <a:r>
              <a:rPr lang="en-US" altLang="ko-KR" sz="9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9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            text</a:t>
            </a:r>
            <a:r>
              <a:rPr lang="en-US" altLang="ko-KR" sz="9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en-US" altLang="ko-KR" sz="9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900" dirty="0">
                <a:solidFill>
                  <a:srgbClr val="CE9178"/>
                </a:solidFill>
                <a:latin typeface="Consolas" panose="020B0609020204030204" pitchFamily="49" charset="0"/>
              </a:rPr>
              <a:t>'CPU Activity'</a:t>
            </a:r>
            <a:r>
              <a:rPr lang="en-US" altLang="ko-KR" sz="9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9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            </a:t>
            </a:r>
            <a:r>
              <a:rPr lang="en-US" altLang="ko-KR" sz="900" dirty="0" err="1" smtClean="0">
                <a:solidFill>
                  <a:srgbClr val="9CDCFE"/>
                </a:solidFill>
                <a:latin typeface="Consolas" panose="020B0609020204030204" pitchFamily="49" charset="0"/>
              </a:rPr>
              <a:t>fontColor</a:t>
            </a:r>
            <a:r>
              <a:rPr lang="en-US" altLang="ko-KR" sz="9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en-US" altLang="ko-KR" sz="9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9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900" dirty="0" err="1">
                <a:solidFill>
                  <a:srgbClr val="CE9178"/>
                </a:solidFill>
                <a:latin typeface="Consolas" panose="020B0609020204030204" pitchFamily="49" charset="0"/>
              </a:rPr>
              <a:t>rgb</a:t>
            </a:r>
            <a:r>
              <a:rPr lang="en-US" altLang="ko-KR" sz="900" dirty="0">
                <a:solidFill>
                  <a:srgbClr val="CE9178"/>
                </a:solidFill>
                <a:latin typeface="Consolas" panose="020B0609020204030204" pitchFamily="49" charset="0"/>
              </a:rPr>
              <a:t>(250, 250, 250)'</a:t>
            </a:r>
            <a:r>
              <a:rPr lang="en-US" altLang="ko-KR" sz="9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9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            </a:t>
            </a:r>
            <a:r>
              <a:rPr lang="en-US" altLang="ko-KR" sz="900" dirty="0" err="1" smtClean="0">
                <a:solidFill>
                  <a:srgbClr val="9CDCFE"/>
                </a:solidFill>
                <a:latin typeface="Consolas" panose="020B0609020204030204" pitchFamily="49" charset="0"/>
              </a:rPr>
              <a:t>fontSize</a:t>
            </a:r>
            <a:r>
              <a:rPr lang="en-US" altLang="ko-KR" sz="9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en-US" altLang="ko-KR" sz="9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900" dirty="0">
                <a:solidFill>
                  <a:srgbClr val="B5CEA8"/>
                </a:solidFill>
                <a:latin typeface="Consolas" panose="020B0609020204030204" pitchFamily="49" charset="0"/>
              </a:rPr>
              <a:t>16</a:t>
            </a:r>
            <a:endParaRPr lang="en-US" altLang="ko-KR" sz="9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9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         },</a:t>
            </a:r>
            <a:endParaRPr lang="en-US" altLang="ko-KR" sz="9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900" dirty="0">
                <a:solidFill>
                  <a:srgbClr val="9CDCFE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9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        legend</a:t>
            </a:r>
            <a:r>
              <a:rPr lang="en-US" altLang="ko-KR" sz="9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en-US" altLang="ko-KR" sz="900" dirty="0">
                <a:solidFill>
                  <a:srgbClr val="D4D4D4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9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            display</a:t>
            </a:r>
            <a:r>
              <a:rPr lang="en-US" altLang="ko-KR" sz="9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en-US" altLang="ko-KR" sz="9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900" dirty="0">
                <a:solidFill>
                  <a:srgbClr val="569CD6"/>
                </a:solidFill>
                <a:latin typeface="Consolas" panose="020B0609020204030204" pitchFamily="49" charset="0"/>
              </a:rPr>
              <a:t>true</a:t>
            </a:r>
            <a:r>
              <a:rPr lang="en-US" altLang="ko-KR" sz="9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9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            labels</a:t>
            </a:r>
            <a:r>
              <a:rPr lang="en-US" altLang="ko-KR" sz="9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en-US" altLang="ko-KR" sz="900" dirty="0">
                <a:solidFill>
                  <a:srgbClr val="D4D4D4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9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               </a:t>
            </a:r>
            <a:r>
              <a:rPr lang="en-US" altLang="ko-KR" sz="900" dirty="0" err="1" smtClean="0">
                <a:solidFill>
                  <a:srgbClr val="9CDCFE"/>
                </a:solidFill>
                <a:latin typeface="Consolas" panose="020B0609020204030204" pitchFamily="49" charset="0"/>
              </a:rPr>
              <a:t>fontColor</a:t>
            </a:r>
            <a:r>
              <a:rPr lang="en-US" altLang="ko-KR" sz="9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en-US" altLang="ko-KR" sz="9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9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900" dirty="0" err="1">
                <a:solidFill>
                  <a:srgbClr val="CE9178"/>
                </a:solidFill>
                <a:latin typeface="Consolas" panose="020B0609020204030204" pitchFamily="49" charset="0"/>
              </a:rPr>
              <a:t>rgb</a:t>
            </a:r>
            <a:r>
              <a:rPr lang="en-US" altLang="ko-KR" sz="900" dirty="0">
                <a:solidFill>
                  <a:srgbClr val="CE9178"/>
                </a:solidFill>
                <a:latin typeface="Consolas" panose="020B0609020204030204" pitchFamily="49" charset="0"/>
              </a:rPr>
              <a:t>(250, 250, 250)'</a:t>
            </a:r>
            <a:r>
              <a:rPr lang="en-US" altLang="ko-KR" sz="9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9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               </a:t>
            </a:r>
            <a:r>
              <a:rPr lang="en-US" altLang="ko-KR" sz="900" dirty="0" err="1" smtClean="0">
                <a:solidFill>
                  <a:srgbClr val="9CDCFE"/>
                </a:solidFill>
                <a:latin typeface="Consolas" panose="020B0609020204030204" pitchFamily="49" charset="0"/>
              </a:rPr>
              <a:t>fontSize</a:t>
            </a:r>
            <a:r>
              <a:rPr lang="en-US" altLang="ko-KR" sz="9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en-US" altLang="ko-KR" sz="9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900" dirty="0">
                <a:solidFill>
                  <a:srgbClr val="B5CEA8"/>
                </a:solidFill>
                <a:latin typeface="Consolas" panose="020B0609020204030204" pitchFamily="49" charset="0"/>
              </a:rPr>
              <a:t>12</a:t>
            </a:r>
            <a:endParaRPr lang="en-US" altLang="ko-KR" sz="9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9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            }</a:t>
            </a:r>
            <a:endParaRPr lang="en-US" altLang="ko-KR" sz="9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9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         }</a:t>
            </a:r>
            <a:endParaRPr lang="en-US" altLang="ko-KR" sz="9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9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      }</a:t>
            </a:r>
            <a:endParaRPr lang="en-US" altLang="ko-KR" sz="9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9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   }</a:t>
            </a:r>
          </a:p>
          <a:p>
            <a:r>
              <a:rPr lang="en-US" altLang="ko-KR" sz="9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  <a:endParaRPr lang="en-US" altLang="ko-KR" sz="9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900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en-US" altLang="ko-KR" sz="9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ko-KR" sz="900" dirty="0" err="1">
                <a:solidFill>
                  <a:srgbClr val="DCDCAA"/>
                </a:solidFill>
                <a:latin typeface="Consolas" panose="020B0609020204030204" pitchFamily="49" charset="0"/>
              </a:rPr>
              <a:t>setInterval</a:t>
            </a:r>
            <a:r>
              <a:rPr lang="en-US" altLang="ko-KR" sz="9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900" dirty="0" err="1">
                <a:solidFill>
                  <a:srgbClr val="9CDCFE"/>
                </a:solidFill>
                <a:latin typeface="Consolas" panose="020B0609020204030204" pitchFamily="49" charset="0"/>
              </a:rPr>
              <a:t>updateDatasets</a:t>
            </a:r>
            <a:r>
              <a:rPr lang="en-US" altLang="ko-KR" sz="9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900" dirty="0">
                <a:solidFill>
                  <a:srgbClr val="B5CEA8"/>
                </a:solidFill>
                <a:latin typeface="Consolas" panose="020B0609020204030204" pitchFamily="49" charset="0"/>
              </a:rPr>
              <a:t>1000</a:t>
            </a:r>
            <a:r>
              <a:rPr lang="en-US" altLang="ko-KR" sz="9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9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  <a:endParaRPr lang="en-US" altLang="ko-KR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358684" y="3984335"/>
            <a:ext cx="2828369" cy="2585323"/>
          </a:xfrm>
          <a:prstGeom prst="rect">
            <a:avLst/>
          </a:prstGeom>
          <a:solidFill>
            <a:srgbClr val="0E273D"/>
          </a:solidFill>
        </p:spPr>
        <p:txBody>
          <a:bodyPr wrap="square">
            <a:spAutoFit/>
          </a:bodyPr>
          <a:lstStyle/>
          <a:p>
            <a:r>
              <a:rPr lang="en-US" altLang="ko-KR" sz="9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900" dirty="0">
                <a:solidFill>
                  <a:srgbClr val="569CD6"/>
                </a:solidFill>
                <a:latin typeface="Consolas" panose="020B0609020204030204" pitchFamily="49" charset="0"/>
              </a:rPr>
              <a:t>html</a:t>
            </a:r>
            <a:r>
              <a:rPr lang="en-US" altLang="ko-KR" sz="9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900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en-US" altLang="ko-KR" sz="9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ko-KR" sz="9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   </a:t>
            </a:r>
            <a:r>
              <a:rPr lang="en-US" altLang="ko-KR" sz="9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900" dirty="0">
                <a:solidFill>
                  <a:srgbClr val="569CD6"/>
                </a:solidFill>
                <a:latin typeface="Consolas" panose="020B0609020204030204" pitchFamily="49" charset="0"/>
              </a:rPr>
              <a:t>head</a:t>
            </a:r>
            <a:r>
              <a:rPr lang="en-US" altLang="ko-KR" sz="9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9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9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      &lt;</a:t>
            </a:r>
            <a:r>
              <a:rPr lang="en-US" altLang="ko-KR" sz="900" dirty="0">
                <a:solidFill>
                  <a:srgbClr val="569CD6"/>
                </a:solidFill>
                <a:latin typeface="Consolas" panose="020B0609020204030204" pitchFamily="49" charset="0"/>
              </a:rPr>
              <a:t>title</a:t>
            </a:r>
            <a:r>
              <a:rPr lang="en-US" altLang="ko-KR" sz="9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900" dirty="0">
                <a:solidFill>
                  <a:srgbClr val="D4D4D4"/>
                </a:solidFill>
                <a:latin typeface="Consolas" panose="020B0609020204030204" pitchFamily="49" charset="0"/>
              </a:rPr>
              <a:t>Activity Monitor</a:t>
            </a:r>
            <a:r>
              <a:rPr lang="en-US" altLang="ko-KR" sz="9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900" dirty="0">
                <a:solidFill>
                  <a:srgbClr val="569CD6"/>
                </a:solidFill>
                <a:latin typeface="Consolas" panose="020B0609020204030204" pitchFamily="49" charset="0"/>
              </a:rPr>
              <a:t>title</a:t>
            </a:r>
            <a:r>
              <a:rPr lang="en-US" altLang="ko-KR" sz="9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900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en-US" altLang="ko-KR" sz="9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ko-KR" sz="9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      </a:t>
            </a:r>
            <a:r>
              <a:rPr lang="en-US" altLang="ko-KR" sz="900" dirty="0" smtClean="0">
                <a:solidFill>
                  <a:srgbClr val="608B4E"/>
                </a:solidFill>
                <a:latin typeface="Consolas" panose="020B0609020204030204" pitchFamily="49" charset="0"/>
              </a:rPr>
              <a:t>&lt;!-- </a:t>
            </a:r>
            <a:r>
              <a:rPr lang="en-US" altLang="ko-KR" sz="900" dirty="0">
                <a:solidFill>
                  <a:srgbClr val="608B4E"/>
                </a:solidFill>
                <a:latin typeface="Consolas" panose="020B0609020204030204" pitchFamily="49" charset="0"/>
              </a:rPr>
              <a:t>Scripts --&gt;</a:t>
            </a:r>
            <a:endParaRPr lang="en-US" altLang="ko-KR" sz="9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9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      &lt;</a:t>
            </a:r>
            <a:r>
              <a:rPr lang="en-US" altLang="ko-KR" sz="900" dirty="0">
                <a:solidFill>
                  <a:srgbClr val="569CD6"/>
                </a:solidFill>
                <a:latin typeface="Consolas" panose="020B0609020204030204" pitchFamily="49" charset="0"/>
              </a:rPr>
              <a:t>script</a:t>
            </a:r>
            <a:r>
              <a:rPr lang="en-US" altLang="ko-KR" sz="9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900" dirty="0" err="1" smtClean="0">
                <a:solidFill>
                  <a:srgbClr val="9CDCFE"/>
                </a:solidFill>
                <a:latin typeface="Consolas" panose="020B0609020204030204" pitchFamily="49" charset="0"/>
              </a:rPr>
              <a:t>src</a:t>
            </a:r>
            <a:r>
              <a:rPr lang="en-US" altLang="ko-KR" sz="9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 dirty="0">
                <a:solidFill>
                  <a:srgbClr val="CE9178"/>
                </a:solidFill>
                <a:latin typeface="Consolas" panose="020B0609020204030204" pitchFamily="49" charset="0"/>
              </a:rPr>
              <a:t>"https://</a:t>
            </a:r>
            <a:r>
              <a:rPr lang="en-US" altLang="ko-KR" sz="900" dirty="0" smtClean="0">
                <a:solidFill>
                  <a:srgbClr val="CE9178"/>
                </a:solidFill>
                <a:latin typeface="Consolas" panose="020B0609020204030204" pitchFamily="49" charset="0"/>
              </a:rPr>
              <a:t>cdnjs.cloud</a:t>
            </a:r>
          </a:p>
          <a:p>
            <a:r>
              <a:rPr lang="en-US" altLang="ko-KR" sz="900" dirty="0">
                <a:solidFill>
                  <a:srgbClr val="CE9178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900" dirty="0" smtClean="0">
                <a:solidFill>
                  <a:srgbClr val="CE9178"/>
                </a:solidFill>
                <a:latin typeface="Consolas" panose="020B0609020204030204" pitchFamily="49" charset="0"/>
              </a:rPr>
              <a:t>     flare.com/</a:t>
            </a:r>
            <a:r>
              <a:rPr lang="en-US" altLang="ko-KR" sz="900" dirty="0" err="1" smtClean="0">
                <a:solidFill>
                  <a:srgbClr val="CE9178"/>
                </a:solidFill>
                <a:latin typeface="Consolas" panose="020B0609020204030204" pitchFamily="49" charset="0"/>
              </a:rPr>
              <a:t>ajax</a:t>
            </a:r>
            <a:r>
              <a:rPr lang="en-US" altLang="ko-KR" sz="900" dirty="0" smtClean="0">
                <a:solidFill>
                  <a:srgbClr val="CE9178"/>
                </a:solidFill>
                <a:latin typeface="Consolas" panose="020B0609020204030204" pitchFamily="49" charset="0"/>
              </a:rPr>
              <a:t>/libs/Chart.js</a:t>
            </a:r>
          </a:p>
          <a:p>
            <a:r>
              <a:rPr lang="en-US" altLang="ko-KR" sz="900" dirty="0" smtClean="0">
                <a:solidFill>
                  <a:srgbClr val="CE9178"/>
                </a:solidFill>
                <a:latin typeface="Consolas" panose="020B0609020204030204" pitchFamily="49" charset="0"/>
              </a:rPr>
              <a:t>      /2.1.4/Chart.bundle.min.js"</a:t>
            </a:r>
            <a:r>
              <a:rPr lang="en-US" altLang="ko-KR" sz="9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900" dirty="0">
                <a:solidFill>
                  <a:srgbClr val="80808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9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     &lt;/</a:t>
            </a:r>
            <a:r>
              <a:rPr lang="en-US" altLang="ko-KR" sz="900" dirty="0" smtClean="0">
                <a:solidFill>
                  <a:srgbClr val="569CD6"/>
                </a:solidFill>
                <a:latin typeface="Consolas" panose="020B0609020204030204" pitchFamily="49" charset="0"/>
              </a:rPr>
              <a:t>script</a:t>
            </a:r>
            <a:r>
              <a:rPr lang="en-US" altLang="ko-KR" sz="9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900" dirty="0" smtClean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9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      &lt;</a:t>
            </a:r>
            <a:r>
              <a:rPr lang="en-US" altLang="ko-KR" sz="900" dirty="0" smtClean="0">
                <a:solidFill>
                  <a:srgbClr val="569CD6"/>
                </a:solidFill>
                <a:latin typeface="Consolas" panose="020B0609020204030204" pitchFamily="49" charset="0"/>
              </a:rPr>
              <a:t>script</a:t>
            </a:r>
            <a:r>
              <a:rPr lang="en-US" altLang="ko-KR" sz="9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900" dirty="0" err="1" smtClean="0">
                <a:solidFill>
                  <a:srgbClr val="9CDCFE"/>
                </a:solidFill>
                <a:latin typeface="Consolas" panose="020B0609020204030204" pitchFamily="49" charset="0"/>
              </a:rPr>
              <a:t>src</a:t>
            </a:r>
            <a:r>
              <a:rPr lang="en-US" altLang="ko-KR" sz="9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 dirty="0" smtClean="0">
                <a:solidFill>
                  <a:srgbClr val="CE9178"/>
                </a:solidFill>
                <a:latin typeface="Consolas" panose="020B0609020204030204" pitchFamily="49" charset="0"/>
              </a:rPr>
              <a:t>"./window.js"</a:t>
            </a:r>
            <a:r>
              <a:rPr lang="en-US" altLang="ko-KR" sz="9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900" dirty="0">
                <a:solidFill>
                  <a:srgbClr val="80808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9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     &lt;/</a:t>
            </a:r>
            <a:r>
              <a:rPr lang="en-US" altLang="ko-KR" sz="900" dirty="0" smtClean="0">
                <a:solidFill>
                  <a:srgbClr val="569CD6"/>
                </a:solidFill>
                <a:latin typeface="Consolas" panose="020B0609020204030204" pitchFamily="49" charset="0"/>
              </a:rPr>
              <a:t>script</a:t>
            </a:r>
            <a:r>
              <a:rPr lang="en-US" altLang="ko-KR" sz="9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9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en-US" altLang="ko-KR" sz="900" dirty="0" smtClean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ko-KR" sz="9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   </a:t>
            </a:r>
            <a:r>
              <a:rPr lang="en-US" altLang="ko-KR" sz="9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900" dirty="0">
                <a:solidFill>
                  <a:srgbClr val="569CD6"/>
                </a:solidFill>
                <a:latin typeface="Consolas" panose="020B0609020204030204" pitchFamily="49" charset="0"/>
              </a:rPr>
              <a:t>head</a:t>
            </a:r>
            <a:r>
              <a:rPr lang="en-US" altLang="ko-KR" sz="9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9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900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en-US" altLang="ko-KR" sz="9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ko-KR" sz="9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   </a:t>
            </a:r>
            <a:r>
              <a:rPr lang="en-US" altLang="ko-KR" sz="9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900" dirty="0">
                <a:solidFill>
                  <a:srgbClr val="569CD6"/>
                </a:solidFill>
                <a:latin typeface="Consolas" panose="020B0609020204030204" pitchFamily="49" charset="0"/>
              </a:rPr>
              <a:t>body</a:t>
            </a:r>
            <a:r>
              <a:rPr lang="en-US" altLang="ko-KR" sz="9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900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en-US" altLang="ko-KR" sz="9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ko-KR" sz="9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      </a:t>
            </a:r>
            <a:r>
              <a:rPr lang="en-US" altLang="ko-KR" sz="9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9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sz="9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9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9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 dirty="0">
                <a:solidFill>
                  <a:srgbClr val="CE9178"/>
                </a:solidFill>
                <a:latin typeface="Consolas" panose="020B0609020204030204" pitchFamily="49" charset="0"/>
              </a:rPr>
              <a:t>"container-fluid"</a:t>
            </a:r>
            <a:r>
              <a:rPr lang="en-US" altLang="ko-KR" sz="9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9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9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         &lt;</a:t>
            </a:r>
            <a:r>
              <a:rPr lang="en-US" altLang="ko-KR" sz="900" dirty="0">
                <a:solidFill>
                  <a:srgbClr val="569CD6"/>
                </a:solidFill>
                <a:latin typeface="Consolas" panose="020B0609020204030204" pitchFamily="49" charset="0"/>
              </a:rPr>
              <a:t>canvas</a:t>
            </a:r>
            <a:r>
              <a:rPr lang="en-US" altLang="ko-KR" sz="9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9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9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 dirty="0">
                <a:solidFill>
                  <a:srgbClr val="CE9178"/>
                </a:solidFill>
                <a:latin typeface="Consolas" panose="020B0609020204030204" pitchFamily="49" charset="0"/>
              </a:rPr>
              <a:t>"chart"</a:t>
            </a:r>
            <a:r>
              <a:rPr lang="en-US" altLang="ko-KR" sz="900" dirty="0">
                <a:solidFill>
                  <a:srgbClr val="808080"/>
                </a:solidFill>
                <a:latin typeface="Consolas" panose="020B0609020204030204" pitchFamily="49" charset="0"/>
              </a:rPr>
              <a:t>&gt;&lt;/</a:t>
            </a:r>
            <a:r>
              <a:rPr lang="en-US" altLang="ko-KR" sz="900" dirty="0">
                <a:solidFill>
                  <a:srgbClr val="569CD6"/>
                </a:solidFill>
                <a:latin typeface="Consolas" panose="020B0609020204030204" pitchFamily="49" charset="0"/>
              </a:rPr>
              <a:t>canvas</a:t>
            </a:r>
            <a:r>
              <a:rPr lang="en-US" altLang="ko-KR" sz="9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9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9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      &lt;/</a:t>
            </a:r>
            <a:r>
              <a:rPr lang="en-US" altLang="ko-KR" sz="9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sz="9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900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en-US" altLang="ko-KR" sz="9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ko-KR" sz="9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   </a:t>
            </a:r>
            <a:r>
              <a:rPr lang="en-US" altLang="ko-KR" sz="9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900" dirty="0">
                <a:solidFill>
                  <a:srgbClr val="569CD6"/>
                </a:solidFill>
                <a:latin typeface="Consolas" panose="020B0609020204030204" pitchFamily="49" charset="0"/>
              </a:rPr>
              <a:t>body</a:t>
            </a:r>
            <a:r>
              <a:rPr lang="en-US" altLang="ko-KR" sz="9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900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en-US" altLang="ko-KR" sz="9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ko-KR" sz="9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900" dirty="0">
                <a:solidFill>
                  <a:srgbClr val="569CD6"/>
                </a:solidFill>
                <a:latin typeface="Consolas" panose="020B0609020204030204" pitchFamily="49" charset="0"/>
              </a:rPr>
              <a:t>html</a:t>
            </a:r>
            <a:r>
              <a:rPr lang="en-US" altLang="ko-KR" sz="9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08818" y="2329542"/>
            <a:ext cx="1572382" cy="289987"/>
          </a:xfrm>
          <a:prstGeom prst="rect">
            <a:avLst/>
          </a:prstGeom>
          <a:solidFill>
            <a:srgbClr val="0E273D"/>
          </a:solidFill>
          <a:ln>
            <a:solidFill>
              <a:srgbClr val="0E27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차트데모영상</a:t>
            </a:r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7378327" y="2329541"/>
            <a:ext cx="1572382" cy="289987"/>
          </a:xfrm>
          <a:prstGeom prst="rect">
            <a:avLst/>
          </a:prstGeom>
          <a:solidFill>
            <a:srgbClr val="0E273D"/>
          </a:solidFill>
          <a:ln>
            <a:solidFill>
              <a:srgbClr val="0E27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window.js</a:t>
            </a:r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4358684" y="3694346"/>
            <a:ext cx="1572382" cy="289987"/>
          </a:xfrm>
          <a:prstGeom prst="rect">
            <a:avLst/>
          </a:prstGeom>
          <a:solidFill>
            <a:srgbClr val="0E273D"/>
          </a:solidFill>
          <a:ln>
            <a:solidFill>
              <a:srgbClr val="0E27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Index.html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4358684" y="2619529"/>
            <a:ext cx="2917437" cy="784830"/>
          </a:xfrm>
          <a:prstGeom prst="rect">
            <a:avLst/>
          </a:prstGeom>
          <a:solidFill>
            <a:srgbClr val="0E273D"/>
          </a:solidFill>
        </p:spPr>
        <p:txBody>
          <a:bodyPr wrap="square">
            <a:spAutoFit/>
          </a:bodyPr>
          <a:lstStyle/>
          <a:p>
            <a:r>
              <a:rPr lang="en-US" altLang="ko-KR" sz="900" dirty="0" err="1" smtClean="0">
                <a:solidFill>
                  <a:srgbClr val="9CDCFE"/>
                </a:solidFill>
                <a:latin typeface="Consolas" panose="020B0609020204030204" pitchFamily="49" charset="0"/>
              </a:rPr>
              <a:t>window</a:t>
            </a:r>
            <a:r>
              <a:rPr lang="en-US" altLang="ko-KR" sz="900" dirty="0" err="1" smtClean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900" dirty="0" err="1" smtClean="0">
                <a:solidFill>
                  <a:srgbClr val="DCDCAA"/>
                </a:solidFill>
                <a:latin typeface="Consolas" panose="020B0609020204030204" pitchFamily="49" charset="0"/>
              </a:rPr>
              <a:t>loadURL</a:t>
            </a:r>
            <a:r>
              <a:rPr lang="en-US" altLang="ko-KR" sz="9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900" dirty="0" err="1" smtClean="0">
                <a:solidFill>
                  <a:srgbClr val="9CDCFE"/>
                </a:solidFill>
                <a:latin typeface="Consolas" panose="020B0609020204030204" pitchFamily="49" charset="0"/>
              </a:rPr>
              <a:t>url</a:t>
            </a:r>
            <a:r>
              <a:rPr lang="en-US" altLang="ko-KR" sz="900" dirty="0" err="1" smtClean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900" dirty="0" err="1" smtClean="0">
                <a:solidFill>
                  <a:srgbClr val="DCDCAA"/>
                </a:solidFill>
                <a:latin typeface="Consolas" panose="020B0609020204030204" pitchFamily="49" charset="0"/>
              </a:rPr>
              <a:t>format</a:t>
            </a:r>
            <a:r>
              <a:rPr lang="en-US" altLang="ko-KR" sz="900" dirty="0">
                <a:solidFill>
                  <a:srgbClr val="D4D4D4"/>
                </a:solidFill>
                <a:latin typeface="Consolas" panose="020B0609020204030204" pitchFamily="49" charset="0"/>
              </a:rPr>
              <a:t>({</a:t>
            </a:r>
          </a:p>
          <a:p>
            <a:r>
              <a:rPr lang="en-US" altLang="ko-KR" sz="900" dirty="0">
                <a:solidFill>
                  <a:srgbClr val="9CDCFE"/>
                </a:solidFill>
                <a:latin typeface="Consolas" panose="020B0609020204030204" pitchFamily="49" charset="0"/>
              </a:rPr>
              <a:t>pathname:</a:t>
            </a:r>
            <a:r>
              <a:rPr lang="en-US" altLang="ko-KR" sz="9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900" dirty="0" err="1">
                <a:solidFill>
                  <a:srgbClr val="9CDCFE"/>
                </a:solidFill>
                <a:latin typeface="Consolas" panose="020B0609020204030204" pitchFamily="49" charset="0"/>
              </a:rPr>
              <a:t>path</a:t>
            </a:r>
            <a:r>
              <a:rPr lang="en-US" altLang="ko-KR" sz="9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900" dirty="0" err="1">
                <a:solidFill>
                  <a:srgbClr val="DCDCAA"/>
                </a:solidFill>
                <a:latin typeface="Consolas" panose="020B0609020204030204" pitchFamily="49" charset="0"/>
              </a:rPr>
              <a:t>join</a:t>
            </a:r>
            <a:r>
              <a:rPr lang="en-US" altLang="ko-KR" sz="9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900" dirty="0">
                <a:solidFill>
                  <a:srgbClr val="9CDCFE"/>
                </a:solidFill>
                <a:latin typeface="Consolas" panose="020B0609020204030204" pitchFamily="49" charset="0"/>
              </a:rPr>
              <a:t>__dirname</a:t>
            </a:r>
            <a:r>
              <a:rPr lang="en-US" altLang="ko-KR" sz="9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900" dirty="0" smtClean="0">
                <a:solidFill>
                  <a:srgbClr val="CE9178"/>
                </a:solidFill>
                <a:latin typeface="Consolas" panose="020B0609020204030204" pitchFamily="49" charset="0"/>
              </a:rPr>
              <a:t>'index.html</a:t>
            </a:r>
            <a:r>
              <a:rPr lang="en-US" altLang="ko-KR" sz="9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900" dirty="0">
                <a:solidFill>
                  <a:srgbClr val="D4D4D4"/>
                </a:solidFill>
                <a:latin typeface="Consolas" panose="020B0609020204030204" pitchFamily="49" charset="0"/>
              </a:rPr>
              <a:t>),</a:t>
            </a:r>
          </a:p>
          <a:p>
            <a:r>
              <a:rPr lang="en-US" altLang="ko-KR" sz="900" dirty="0">
                <a:solidFill>
                  <a:srgbClr val="9CDCFE"/>
                </a:solidFill>
                <a:latin typeface="Consolas" panose="020B0609020204030204" pitchFamily="49" charset="0"/>
              </a:rPr>
              <a:t>protocol:</a:t>
            </a:r>
            <a:r>
              <a:rPr lang="en-US" altLang="ko-KR" sz="9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900" dirty="0">
                <a:solidFill>
                  <a:srgbClr val="CE9178"/>
                </a:solidFill>
                <a:latin typeface="Consolas" panose="020B0609020204030204" pitchFamily="49" charset="0"/>
              </a:rPr>
              <a:t>'file:'</a:t>
            </a:r>
            <a:r>
              <a:rPr lang="en-US" altLang="ko-KR" sz="9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900" dirty="0">
                <a:solidFill>
                  <a:srgbClr val="9CDCFE"/>
                </a:solidFill>
                <a:latin typeface="Consolas" panose="020B0609020204030204" pitchFamily="49" charset="0"/>
              </a:rPr>
              <a:t>slashes:</a:t>
            </a:r>
            <a:r>
              <a:rPr lang="en-US" altLang="ko-KR" sz="9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900" dirty="0">
                <a:solidFill>
                  <a:srgbClr val="569CD6"/>
                </a:solidFill>
                <a:latin typeface="Consolas" panose="020B0609020204030204" pitchFamily="49" charset="0"/>
              </a:rPr>
              <a:t>true</a:t>
            </a:r>
            <a:endParaRPr lang="en-US" altLang="ko-KR" sz="9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9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}))</a:t>
            </a:r>
            <a:endParaRPr lang="en-US" altLang="ko-KR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351825" y="2329542"/>
            <a:ext cx="1572382" cy="289987"/>
          </a:xfrm>
          <a:prstGeom prst="rect">
            <a:avLst/>
          </a:prstGeom>
          <a:solidFill>
            <a:srgbClr val="0E273D"/>
          </a:solidFill>
          <a:ln>
            <a:solidFill>
              <a:srgbClr val="0E27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main.js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30989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" name="그룹 125"/>
          <p:cNvGrpSpPr/>
          <p:nvPr/>
        </p:nvGrpSpPr>
        <p:grpSpPr>
          <a:xfrm>
            <a:off x="404959" y="299446"/>
            <a:ext cx="9872516" cy="200025"/>
            <a:chOff x="404959" y="443704"/>
            <a:chExt cx="9872516" cy="200025"/>
          </a:xfrm>
          <a:solidFill>
            <a:srgbClr val="002060"/>
          </a:solidFill>
        </p:grpSpPr>
        <p:cxnSp>
          <p:nvCxnSpPr>
            <p:cNvPr id="12" name="직선 연결선 11"/>
            <p:cNvCxnSpPr/>
            <p:nvPr/>
          </p:nvCxnSpPr>
          <p:spPr>
            <a:xfrm>
              <a:off x="404959" y="443704"/>
              <a:ext cx="9872516" cy="0"/>
            </a:xfrm>
            <a:prstGeom prst="line">
              <a:avLst/>
            </a:prstGeom>
            <a:grpFill/>
            <a:ln w="3175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/>
            <p:cNvCxnSpPr/>
            <p:nvPr/>
          </p:nvCxnSpPr>
          <p:spPr>
            <a:xfrm>
              <a:off x="2429739" y="443704"/>
              <a:ext cx="0" cy="200025"/>
            </a:xfrm>
            <a:prstGeom prst="line">
              <a:avLst/>
            </a:prstGeom>
            <a:grpFill/>
            <a:ln w="3175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7" name="TextBox 116"/>
          <p:cNvSpPr txBox="1"/>
          <p:nvPr/>
        </p:nvSpPr>
        <p:spPr>
          <a:xfrm>
            <a:off x="443058" y="740984"/>
            <a:ext cx="54723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03</a:t>
            </a:r>
            <a:r>
              <a:rPr lang="en-US" altLang="ko-KR" b="1" dirty="0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b="1" dirty="0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일렉트론 프레임워크의 주요 장점</a:t>
            </a:r>
            <a:endParaRPr lang="ko-KR" altLang="en-US" b="1" dirty="0">
              <a:solidFill>
                <a:srgbClr val="0E273D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18" name="TextBox 117"/>
          <p:cNvSpPr txBox="1"/>
          <p:nvPr/>
        </p:nvSpPr>
        <p:spPr>
          <a:xfrm>
            <a:off x="2508588" y="315881"/>
            <a:ext cx="1330042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eaLnBrk="0" latinLnBrk="0" hangingPunct="0"/>
            <a:r>
              <a:rPr lang="ko-KR" altLang="en-US" sz="1000" spc="-50" dirty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일렉트론 프레임워크란</a:t>
            </a: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4483302"/>
              </p:ext>
            </p:extLst>
          </p:nvPr>
        </p:nvGraphicFramePr>
        <p:xfrm>
          <a:off x="443059" y="1300384"/>
          <a:ext cx="9947850" cy="429840"/>
        </p:xfrm>
        <a:graphic>
          <a:graphicData uri="http://schemas.openxmlformats.org/drawingml/2006/table">
            <a:tbl>
              <a:tblPr firstRow="1" bandRow="1"/>
              <a:tblGrid>
                <a:gridCol w="99478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92949">
                <a:tc>
                  <a:txBody>
                    <a:bodyPr/>
                    <a:lstStyle>
                      <a:lvl1pPr marL="0" algn="l" defTabSz="1007943" rtl="0" eaLnBrk="1" latinLnBrk="1" hangingPunct="1">
                        <a:defRPr sz="1984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1pPr>
                      <a:lvl2pPr marL="503972" algn="l" defTabSz="1007943" rtl="0" eaLnBrk="1" latinLnBrk="1" hangingPunct="1">
                        <a:defRPr sz="1984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2pPr>
                      <a:lvl3pPr marL="1007943" algn="l" defTabSz="1007943" rtl="0" eaLnBrk="1" latinLnBrk="1" hangingPunct="1">
                        <a:defRPr sz="1984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3pPr>
                      <a:lvl4pPr marL="1511915" algn="l" defTabSz="1007943" rtl="0" eaLnBrk="1" latinLnBrk="1" hangingPunct="1">
                        <a:defRPr sz="1984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4pPr>
                      <a:lvl5pPr marL="2015886" algn="l" defTabSz="1007943" rtl="0" eaLnBrk="1" latinLnBrk="1" hangingPunct="1">
                        <a:defRPr sz="1984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5pPr>
                      <a:lvl6pPr marL="2519858" algn="l" defTabSz="1007943" rtl="0" eaLnBrk="1" latinLnBrk="1" hangingPunct="1">
                        <a:defRPr sz="1984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6pPr>
                      <a:lvl7pPr marL="3023829" algn="l" defTabSz="1007943" rtl="0" eaLnBrk="1" latinLnBrk="1" hangingPunct="1">
                        <a:defRPr sz="1984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7pPr>
                      <a:lvl8pPr marL="3527801" algn="l" defTabSz="1007943" rtl="0" eaLnBrk="1" latinLnBrk="1" hangingPunct="1">
                        <a:defRPr sz="1984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8pPr>
                      <a:lvl9pPr marL="4031772" algn="l" defTabSz="1007943" rtl="0" eaLnBrk="1" latinLnBrk="1" hangingPunct="1">
                        <a:defRPr sz="1984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9pPr>
                    </a:lstStyle>
                    <a:p>
                      <a:pPr marL="288000" marR="0" indent="-25200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700"/>
                        </a:spcAft>
                        <a:buClrTx/>
                        <a:buSzTx/>
                        <a:buFont typeface="현대하모니 M" panose="02020603020101020101" pitchFamily="18" charset="-127"/>
                        <a:buChar char="□"/>
                        <a:tabLst/>
                        <a:defRPr/>
                      </a:pPr>
                      <a:r>
                        <a:rPr lang="ko-KR" altLang="en-US" sz="1600" b="1" baseline="0" dirty="0" smtClean="0">
                          <a:solidFill>
                            <a:srgbClr val="0E273D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sym typeface="Wingdings" panose="05000000000000000000" pitchFamily="2" charset="2"/>
                        </a:rPr>
                        <a:t>좀 더 간결한 코드 작성 용이</a:t>
                      </a:r>
                      <a:r>
                        <a:rPr lang="en-US" altLang="ko-KR" sz="1600" b="1" baseline="0" dirty="0" smtClean="0">
                          <a:solidFill>
                            <a:srgbClr val="0E273D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sym typeface="Wingdings" panose="05000000000000000000" pitchFamily="2" charset="2"/>
                        </a:rPr>
                        <a:t>(IRG </a:t>
                      </a:r>
                      <a:r>
                        <a:rPr lang="ko-KR" altLang="en-US" sz="1600" b="1" baseline="0" dirty="0" smtClean="0">
                          <a:solidFill>
                            <a:srgbClr val="0E273D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sym typeface="Wingdings" panose="05000000000000000000" pitchFamily="2" charset="2"/>
                        </a:rPr>
                        <a:t>프로젝트 기준 </a:t>
                      </a:r>
                      <a:r>
                        <a:rPr lang="ko-KR" altLang="en-US" sz="1600" b="1" baseline="0" dirty="0" smtClean="0">
                          <a:solidFill>
                            <a:srgbClr val="FF0000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sym typeface="Wingdings" panose="05000000000000000000" pitchFamily="2" charset="2"/>
                        </a:rPr>
                        <a:t>약 </a:t>
                      </a:r>
                      <a:r>
                        <a:rPr lang="en-US" altLang="ko-KR" sz="1600" b="1" baseline="0" dirty="0" smtClean="0">
                          <a:solidFill>
                            <a:srgbClr val="FF0000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sym typeface="Wingdings" panose="05000000000000000000" pitchFamily="2" charset="2"/>
                        </a:rPr>
                        <a:t>300</a:t>
                      </a:r>
                      <a:r>
                        <a:rPr lang="ko-KR" altLang="en-US" sz="1600" b="1" baseline="0" dirty="0" smtClean="0">
                          <a:solidFill>
                            <a:srgbClr val="FF0000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sym typeface="Wingdings" panose="05000000000000000000" pitchFamily="2" charset="2"/>
                        </a:rPr>
                        <a:t>라인</a:t>
                      </a:r>
                      <a:r>
                        <a:rPr lang="ko-KR" altLang="en-US" sz="1600" b="1" baseline="0" dirty="0" smtClean="0">
                          <a:solidFill>
                            <a:srgbClr val="0E273D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sym typeface="Wingdings" panose="05000000000000000000" pitchFamily="2" charset="2"/>
                        </a:rPr>
                        <a:t> 차이</a:t>
                      </a:r>
                      <a:r>
                        <a:rPr lang="en-US" altLang="ko-KR" sz="1600" b="1" baseline="0" dirty="0" smtClean="0">
                          <a:solidFill>
                            <a:srgbClr val="0E273D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sym typeface="Wingdings" panose="05000000000000000000" pitchFamily="2" charset="2"/>
                        </a:rPr>
                        <a:t>)</a:t>
                      </a:r>
                      <a:endParaRPr lang="en-US" altLang="ko-KR" sz="1600" b="1" dirty="0" smtClean="0">
                        <a:solidFill>
                          <a:srgbClr val="0E273D"/>
                        </a:solidFill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  <a:sym typeface="Wingdings" panose="05000000000000000000" pitchFamily="2" charset="2"/>
                      </a:endParaRPr>
                    </a:p>
                  </a:txBody>
                  <a:tcPr marL="99060" marR="99060" marT="78000" marB="10800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688" y="2119040"/>
            <a:ext cx="4335170" cy="3213270"/>
          </a:xfrm>
          <a:prstGeom prst="rect">
            <a:avLst/>
          </a:prstGeom>
          <a:ln w="28575">
            <a:solidFill>
              <a:srgbClr val="0E273D"/>
            </a:solidFill>
          </a:ln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8972" y="2119040"/>
            <a:ext cx="4335170" cy="3213270"/>
          </a:xfrm>
          <a:prstGeom prst="rect">
            <a:avLst/>
          </a:prstGeom>
          <a:ln w="28575">
            <a:solidFill>
              <a:srgbClr val="0E273D"/>
            </a:solidFill>
          </a:ln>
        </p:spPr>
      </p:pic>
      <p:sp>
        <p:nvSpPr>
          <p:cNvPr id="5" name="아래쪽 화살표 4"/>
          <p:cNvSpPr/>
          <p:nvPr/>
        </p:nvSpPr>
        <p:spPr>
          <a:xfrm>
            <a:off x="2507924" y="5497286"/>
            <a:ext cx="702698" cy="533400"/>
          </a:xfrm>
          <a:prstGeom prst="downArrow">
            <a:avLst/>
          </a:prstGeom>
          <a:solidFill>
            <a:srgbClr val="0E273D"/>
          </a:solidFill>
          <a:ln>
            <a:solidFill>
              <a:srgbClr val="0E27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아래쪽 화살표 16"/>
          <p:cNvSpPr/>
          <p:nvPr/>
        </p:nvSpPr>
        <p:spPr>
          <a:xfrm>
            <a:off x="7485208" y="5497286"/>
            <a:ext cx="702698" cy="533400"/>
          </a:xfrm>
          <a:prstGeom prst="downArrow">
            <a:avLst/>
          </a:prstGeom>
          <a:solidFill>
            <a:srgbClr val="0E273D"/>
          </a:solidFill>
          <a:ln>
            <a:solidFill>
              <a:srgbClr val="0E27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1122572" y="6141237"/>
            <a:ext cx="3473402" cy="890935"/>
          </a:xfrm>
          <a:prstGeom prst="rect">
            <a:avLst/>
          </a:prstGeom>
          <a:solidFill>
            <a:srgbClr val="0E273D"/>
          </a:solidFill>
          <a:ln>
            <a:solidFill>
              <a:srgbClr val="0E27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/>
              <a:t>순수 </a:t>
            </a:r>
            <a:r>
              <a:rPr lang="en-US" altLang="ko-KR" sz="1600" dirty="0" smtClean="0"/>
              <a:t>UI </a:t>
            </a:r>
            <a:r>
              <a:rPr lang="ko-KR" altLang="en-US" sz="1600" dirty="0" smtClean="0"/>
              <a:t>위젯 코드 라인 수 </a:t>
            </a:r>
            <a:r>
              <a:rPr lang="en-US" altLang="ko-KR" sz="1600" dirty="0" smtClean="0"/>
              <a:t>: </a:t>
            </a:r>
            <a:r>
              <a:rPr lang="en-US" altLang="ko-KR" sz="1600" b="1" dirty="0" smtClean="0">
                <a:solidFill>
                  <a:schemeClr val="bg1">
                    <a:lumMod val="75000"/>
                  </a:schemeClr>
                </a:solidFill>
              </a:rPr>
              <a:t>463</a:t>
            </a:r>
            <a:r>
              <a:rPr lang="ko-KR" altLang="en-US" sz="1600" b="1" dirty="0" smtClean="0">
                <a:solidFill>
                  <a:schemeClr val="bg1">
                    <a:lumMod val="75000"/>
                  </a:schemeClr>
                </a:solidFill>
              </a:rPr>
              <a:t>라인</a:t>
            </a:r>
            <a:endParaRPr lang="ko-KR" altLang="en-US" sz="1600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6099856" y="6141237"/>
            <a:ext cx="3473402" cy="890935"/>
          </a:xfrm>
          <a:prstGeom prst="rect">
            <a:avLst/>
          </a:prstGeom>
          <a:solidFill>
            <a:srgbClr val="0E273D"/>
          </a:solidFill>
          <a:ln>
            <a:solidFill>
              <a:srgbClr val="0E27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/>
              <a:t>순수 </a:t>
            </a:r>
            <a:r>
              <a:rPr lang="en-US" altLang="ko-KR" sz="1600" dirty="0" smtClean="0"/>
              <a:t>UI </a:t>
            </a:r>
            <a:r>
              <a:rPr lang="ko-KR" altLang="en-US" sz="1600" dirty="0" smtClean="0"/>
              <a:t>위젯 코드 라인 수 </a:t>
            </a:r>
            <a:r>
              <a:rPr lang="en-US" altLang="ko-KR" sz="1600" dirty="0" smtClean="0"/>
              <a:t>: </a:t>
            </a:r>
            <a:r>
              <a:rPr lang="en-US" altLang="ko-KR" sz="1600" b="1" dirty="0" smtClean="0">
                <a:solidFill>
                  <a:srgbClr val="FFC000"/>
                </a:solidFill>
              </a:rPr>
              <a:t>165</a:t>
            </a:r>
            <a:r>
              <a:rPr lang="ko-KR" altLang="en-US" sz="1600" b="1" dirty="0" smtClean="0">
                <a:solidFill>
                  <a:srgbClr val="FFC000"/>
                </a:solidFill>
              </a:rPr>
              <a:t>라인</a:t>
            </a:r>
            <a:endParaRPr lang="ko-KR" altLang="en-US" sz="1600" b="1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9353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" name="그룹 125"/>
          <p:cNvGrpSpPr/>
          <p:nvPr/>
        </p:nvGrpSpPr>
        <p:grpSpPr>
          <a:xfrm>
            <a:off x="404959" y="299446"/>
            <a:ext cx="9872516" cy="200025"/>
            <a:chOff x="404959" y="443704"/>
            <a:chExt cx="9872516" cy="200025"/>
          </a:xfrm>
          <a:solidFill>
            <a:srgbClr val="002060"/>
          </a:solidFill>
        </p:grpSpPr>
        <p:cxnSp>
          <p:nvCxnSpPr>
            <p:cNvPr id="12" name="직선 연결선 11"/>
            <p:cNvCxnSpPr/>
            <p:nvPr/>
          </p:nvCxnSpPr>
          <p:spPr>
            <a:xfrm>
              <a:off x="404959" y="443704"/>
              <a:ext cx="9872516" cy="0"/>
            </a:xfrm>
            <a:prstGeom prst="line">
              <a:avLst/>
            </a:prstGeom>
            <a:grpFill/>
            <a:ln w="3175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/>
            <p:cNvCxnSpPr/>
            <p:nvPr/>
          </p:nvCxnSpPr>
          <p:spPr>
            <a:xfrm>
              <a:off x="2429739" y="443704"/>
              <a:ext cx="0" cy="200025"/>
            </a:xfrm>
            <a:prstGeom prst="line">
              <a:avLst/>
            </a:prstGeom>
            <a:grpFill/>
            <a:ln w="3175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7" name="TextBox 116"/>
          <p:cNvSpPr txBox="1"/>
          <p:nvPr/>
        </p:nvSpPr>
        <p:spPr>
          <a:xfrm>
            <a:off x="443058" y="740984"/>
            <a:ext cx="75833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04</a:t>
            </a:r>
            <a:r>
              <a:rPr lang="en-US" altLang="ko-KR" b="1" dirty="0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b="1" dirty="0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그밖에 일렉트론은 우리 실무에 어떻게 직접적인 도움을 줄 수 있을까</a:t>
            </a:r>
            <a:r>
              <a:rPr lang="en-US" altLang="ko-KR" b="1" dirty="0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?</a:t>
            </a:r>
            <a:endParaRPr lang="ko-KR" altLang="en-US" b="1" dirty="0">
              <a:solidFill>
                <a:srgbClr val="0E273D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18" name="TextBox 117"/>
          <p:cNvSpPr txBox="1"/>
          <p:nvPr/>
        </p:nvSpPr>
        <p:spPr>
          <a:xfrm>
            <a:off x="2508588" y="315881"/>
            <a:ext cx="1330042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eaLnBrk="0" latinLnBrk="0" hangingPunct="0"/>
            <a:r>
              <a:rPr lang="ko-KR" altLang="en-US" sz="1000" spc="-50" dirty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일렉트론 프레임워크란</a:t>
            </a: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4432812"/>
              </p:ext>
            </p:extLst>
          </p:nvPr>
        </p:nvGraphicFramePr>
        <p:xfrm>
          <a:off x="443059" y="1300384"/>
          <a:ext cx="9947850" cy="762580"/>
        </p:xfrm>
        <a:graphic>
          <a:graphicData uri="http://schemas.openxmlformats.org/drawingml/2006/table">
            <a:tbl>
              <a:tblPr firstRow="1" bandRow="1"/>
              <a:tblGrid>
                <a:gridCol w="99478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92949">
                <a:tc>
                  <a:txBody>
                    <a:bodyPr/>
                    <a:lstStyle>
                      <a:lvl1pPr marL="0" algn="l" defTabSz="1007943" rtl="0" eaLnBrk="1" latinLnBrk="1" hangingPunct="1">
                        <a:defRPr sz="1984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1pPr>
                      <a:lvl2pPr marL="503972" algn="l" defTabSz="1007943" rtl="0" eaLnBrk="1" latinLnBrk="1" hangingPunct="1">
                        <a:defRPr sz="1984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2pPr>
                      <a:lvl3pPr marL="1007943" algn="l" defTabSz="1007943" rtl="0" eaLnBrk="1" latinLnBrk="1" hangingPunct="1">
                        <a:defRPr sz="1984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3pPr>
                      <a:lvl4pPr marL="1511915" algn="l" defTabSz="1007943" rtl="0" eaLnBrk="1" latinLnBrk="1" hangingPunct="1">
                        <a:defRPr sz="1984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4pPr>
                      <a:lvl5pPr marL="2015886" algn="l" defTabSz="1007943" rtl="0" eaLnBrk="1" latinLnBrk="1" hangingPunct="1">
                        <a:defRPr sz="1984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5pPr>
                      <a:lvl6pPr marL="2519858" algn="l" defTabSz="1007943" rtl="0" eaLnBrk="1" latinLnBrk="1" hangingPunct="1">
                        <a:defRPr sz="1984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6pPr>
                      <a:lvl7pPr marL="3023829" algn="l" defTabSz="1007943" rtl="0" eaLnBrk="1" latinLnBrk="1" hangingPunct="1">
                        <a:defRPr sz="1984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7pPr>
                      <a:lvl8pPr marL="3527801" algn="l" defTabSz="1007943" rtl="0" eaLnBrk="1" latinLnBrk="1" hangingPunct="1">
                        <a:defRPr sz="1984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8pPr>
                      <a:lvl9pPr marL="4031772" algn="l" defTabSz="1007943" rtl="0" eaLnBrk="1" latinLnBrk="1" hangingPunct="1">
                        <a:defRPr sz="1984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9pPr>
                    </a:lstStyle>
                    <a:p>
                      <a:pPr marL="288000" marR="0" indent="-25200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700"/>
                        </a:spcAft>
                        <a:buClrTx/>
                        <a:buSzTx/>
                        <a:buFont typeface="현대하모니 M" panose="02020603020101020101" pitchFamily="18" charset="-127"/>
                        <a:buChar char="□"/>
                        <a:tabLst/>
                        <a:defRPr/>
                      </a:pPr>
                      <a:r>
                        <a:rPr lang="en-US" altLang="ko-KR" sz="1600" b="1" baseline="0" dirty="0" smtClean="0">
                          <a:solidFill>
                            <a:srgbClr val="0E273D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sym typeface="Wingdings" panose="05000000000000000000" pitchFamily="2" charset="2"/>
                        </a:rPr>
                        <a:t>DB </a:t>
                      </a:r>
                      <a:r>
                        <a:rPr lang="ko-KR" altLang="en-US" sz="1600" b="1" baseline="0" dirty="0" smtClean="0">
                          <a:solidFill>
                            <a:srgbClr val="0E273D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sym typeface="Wingdings" panose="05000000000000000000" pitchFamily="2" charset="2"/>
                        </a:rPr>
                        <a:t>연동 가능</a:t>
                      </a:r>
                      <a:r>
                        <a:rPr lang="en-US" altLang="ko-KR" sz="1600" b="1" baseline="0" dirty="0" smtClean="0">
                          <a:solidFill>
                            <a:srgbClr val="0E273D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600" b="1" baseline="0" dirty="0" smtClean="0">
                          <a:solidFill>
                            <a:srgbClr val="0E273D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sym typeface="Wingdings" panose="05000000000000000000" pitchFamily="2" charset="2"/>
                        </a:rPr>
                        <a:t>특히 </a:t>
                      </a:r>
                      <a:r>
                        <a:rPr lang="en-US" altLang="ko-KR" sz="1600" b="1" baseline="0" dirty="0" smtClean="0">
                          <a:solidFill>
                            <a:srgbClr val="0E273D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sym typeface="Wingdings" panose="05000000000000000000" pitchFamily="2" charset="2"/>
                        </a:rPr>
                        <a:t>SQLite)  </a:t>
                      </a:r>
                      <a:r>
                        <a:rPr lang="ko-KR" altLang="en-US" sz="1600" b="1" baseline="0" dirty="0" smtClean="0">
                          <a:solidFill>
                            <a:srgbClr val="0E273D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sym typeface="Wingdings" panose="05000000000000000000" pitchFamily="2" charset="2"/>
                        </a:rPr>
                        <a:t>대규모 프로젝트 적용에 용이</a:t>
                      </a:r>
                      <a:endParaRPr lang="en-US" altLang="ko-KR" sz="1600" b="1" baseline="0" dirty="0" smtClean="0">
                        <a:solidFill>
                          <a:srgbClr val="0E273D"/>
                        </a:solidFill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  <a:sym typeface="Wingdings" panose="05000000000000000000" pitchFamily="2" charset="2"/>
                      </a:endParaRPr>
                    </a:p>
                    <a:p>
                      <a:pPr marL="288000" marR="0" indent="-25200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700"/>
                        </a:spcAft>
                        <a:buClrTx/>
                        <a:buSzTx/>
                        <a:buFont typeface="현대하모니 M" panose="02020603020101020101" pitchFamily="18" charset="-127"/>
                        <a:buChar char="□"/>
                        <a:tabLst/>
                        <a:defRPr/>
                      </a:pPr>
                      <a:r>
                        <a:rPr lang="ko-KR" altLang="en-US" sz="1600" b="1" baseline="0" dirty="0" err="1" smtClean="0">
                          <a:solidFill>
                            <a:srgbClr val="0E273D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sym typeface="Wingdings" panose="05000000000000000000" pitchFamily="2" charset="2"/>
                        </a:rPr>
                        <a:t>튜토리얼</a:t>
                      </a:r>
                      <a:r>
                        <a:rPr lang="ko-KR" altLang="en-US" sz="1600" b="1" baseline="0" dirty="0" smtClean="0">
                          <a:solidFill>
                            <a:srgbClr val="0E273D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sym typeface="Wingdings" panose="05000000000000000000" pitchFamily="2" charset="2"/>
                        </a:rPr>
                        <a:t> 시나리오</a:t>
                      </a:r>
                      <a:r>
                        <a:rPr lang="en-US" altLang="ko-KR" sz="1600" b="1" baseline="0" dirty="0" smtClean="0">
                          <a:solidFill>
                            <a:srgbClr val="0E273D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sym typeface="Wingdings" panose="05000000000000000000" pitchFamily="2" charset="2"/>
                        </a:rPr>
                        <a:t>: DB </a:t>
                      </a:r>
                      <a:r>
                        <a:rPr lang="ko-KR" altLang="en-US" sz="1600" b="1" baseline="0" dirty="0" smtClean="0">
                          <a:solidFill>
                            <a:srgbClr val="0E273D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sym typeface="Wingdings" panose="05000000000000000000" pitchFamily="2" charset="2"/>
                        </a:rPr>
                        <a:t>생성 </a:t>
                      </a:r>
                      <a:r>
                        <a:rPr lang="en-US" altLang="ko-KR" sz="1600" b="1" baseline="0" dirty="0" smtClean="0">
                          <a:solidFill>
                            <a:srgbClr val="0E273D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ko-KR" altLang="en-US" sz="1600" b="1" baseline="0" dirty="0" smtClean="0">
                          <a:solidFill>
                            <a:srgbClr val="0E273D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sym typeface="Wingdings" panose="05000000000000000000" pitchFamily="2" charset="2"/>
                        </a:rPr>
                        <a:t>데이터 </a:t>
                      </a:r>
                      <a:r>
                        <a:rPr lang="en-US" altLang="ko-KR" sz="1600" b="1" baseline="0" dirty="0" smtClean="0">
                          <a:solidFill>
                            <a:srgbClr val="0E273D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sym typeface="Wingdings" panose="05000000000000000000" pitchFamily="2" charset="2"/>
                        </a:rPr>
                        <a:t>INSERT  </a:t>
                      </a:r>
                      <a:r>
                        <a:rPr lang="ko-KR" altLang="en-US" sz="1600" b="1" baseline="0" dirty="0" smtClean="0">
                          <a:solidFill>
                            <a:srgbClr val="0E273D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sym typeface="Wingdings" panose="05000000000000000000" pitchFamily="2" charset="2"/>
                        </a:rPr>
                        <a:t>데이터 </a:t>
                      </a:r>
                      <a:r>
                        <a:rPr lang="en-US" altLang="ko-KR" sz="1600" b="1" baseline="0" dirty="0" smtClean="0">
                          <a:solidFill>
                            <a:srgbClr val="0E273D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sym typeface="Wingdings" panose="05000000000000000000" pitchFamily="2" charset="2"/>
                        </a:rPr>
                        <a:t>SELECT </a:t>
                      </a:r>
                      <a:r>
                        <a:rPr lang="ko-KR" altLang="en-US" sz="1600" b="1" baseline="0" dirty="0" smtClean="0">
                          <a:solidFill>
                            <a:srgbClr val="0E273D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sym typeface="Wingdings" panose="05000000000000000000" pitchFamily="2" charset="2"/>
                        </a:rPr>
                        <a:t>내용을 콘솔 출력</a:t>
                      </a:r>
                      <a:endParaRPr lang="en-US" altLang="ko-KR" sz="1600" b="1" baseline="0" dirty="0" smtClean="0">
                        <a:solidFill>
                          <a:srgbClr val="0E273D"/>
                        </a:solidFill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  <a:sym typeface="Wingdings" panose="05000000000000000000" pitchFamily="2" charset="2"/>
                      </a:endParaRPr>
                    </a:p>
                  </a:txBody>
                  <a:tcPr marL="99060" marR="99060" marT="78000" marB="10800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482" y="2468993"/>
            <a:ext cx="3334678" cy="203924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482" y="4949254"/>
            <a:ext cx="3334678" cy="2107292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638482" y="2179006"/>
            <a:ext cx="1572382" cy="289987"/>
          </a:xfrm>
          <a:prstGeom prst="rect">
            <a:avLst/>
          </a:prstGeom>
          <a:solidFill>
            <a:srgbClr val="0E273D"/>
          </a:solidFill>
          <a:ln>
            <a:solidFill>
              <a:srgbClr val="0E27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샘플 </a:t>
            </a:r>
            <a:r>
              <a:rPr lang="en-US" altLang="ko-KR" dirty="0" smtClean="0"/>
              <a:t>DB</a:t>
            </a:r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638482" y="4659267"/>
            <a:ext cx="1572382" cy="289987"/>
          </a:xfrm>
          <a:prstGeom prst="rect">
            <a:avLst/>
          </a:prstGeom>
          <a:solidFill>
            <a:srgbClr val="0E273D"/>
          </a:solidFill>
          <a:ln>
            <a:solidFill>
              <a:srgbClr val="0E27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실행 결과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4694464" y="2468993"/>
            <a:ext cx="5343525" cy="2246769"/>
          </a:xfrm>
          <a:prstGeom prst="rect">
            <a:avLst/>
          </a:prstGeom>
          <a:solidFill>
            <a:srgbClr val="0E273D"/>
          </a:solidFill>
        </p:spPr>
        <p:txBody>
          <a:bodyPr>
            <a:spAutoFit/>
          </a:bodyPr>
          <a:lstStyle/>
          <a:p>
            <a:r>
              <a:rPr lang="en-US" altLang="ko-KR" sz="1000" dirty="0" err="1">
                <a:solidFill>
                  <a:srgbClr val="569CD6"/>
                </a:solidFill>
                <a:latin typeface="Consolas" panose="020B0609020204030204" pitchFamily="49" charset="0"/>
              </a:rPr>
              <a:t>var</a:t>
            </a:r>
            <a:r>
              <a:rPr lang="en-US" altLang="ko-K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sqlite3</a:t>
            </a:r>
            <a:r>
              <a:rPr lang="en-US" altLang="ko-KR" sz="10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000" dirty="0">
                <a:solidFill>
                  <a:srgbClr val="DCDCAA"/>
                </a:solidFill>
                <a:latin typeface="Consolas" panose="020B0609020204030204" pitchFamily="49" charset="0"/>
              </a:rPr>
              <a:t>require</a:t>
            </a:r>
            <a:r>
              <a:rPr lang="en-US" altLang="ko-KR" sz="10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 dirty="0">
                <a:solidFill>
                  <a:srgbClr val="CE9178"/>
                </a:solidFill>
                <a:latin typeface="Consolas" panose="020B0609020204030204" pitchFamily="49" charset="0"/>
              </a:rPr>
              <a:t>'sqlite3'</a:t>
            </a:r>
            <a:r>
              <a:rPr lang="en-US" altLang="ko-KR" sz="1000" dirty="0">
                <a:solidFill>
                  <a:srgbClr val="D4D4D4"/>
                </a:solidFill>
                <a:latin typeface="Consolas" panose="020B0609020204030204" pitchFamily="49" charset="0"/>
              </a:rPr>
              <a:t>).</a:t>
            </a:r>
            <a:r>
              <a:rPr lang="en-US" altLang="ko-KR" sz="1000" dirty="0">
                <a:solidFill>
                  <a:srgbClr val="DCDCAA"/>
                </a:solidFill>
                <a:latin typeface="Consolas" panose="020B0609020204030204" pitchFamily="49" charset="0"/>
              </a:rPr>
              <a:t>verbose</a:t>
            </a:r>
            <a:r>
              <a:rPr lang="en-US" altLang="ko-KR" sz="1000" dirty="0">
                <a:solidFill>
                  <a:srgbClr val="D4D4D4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000" dirty="0" err="1">
                <a:solidFill>
                  <a:srgbClr val="569CD6"/>
                </a:solidFill>
                <a:latin typeface="Consolas" panose="020B0609020204030204" pitchFamily="49" charset="0"/>
              </a:rPr>
              <a:t>var</a:t>
            </a:r>
            <a:r>
              <a:rPr lang="en-US" altLang="ko-K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db</a:t>
            </a:r>
            <a:r>
              <a:rPr lang="en-US" altLang="ko-KR" sz="10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000" dirty="0">
                <a:solidFill>
                  <a:srgbClr val="569CD6"/>
                </a:solidFill>
                <a:latin typeface="Consolas" panose="020B0609020204030204" pitchFamily="49" charset="0"/>
              </a:rPr>
              <a:t>new</a:t>
            </a:r>
            <a:r>
              <a:rPr lang="en-US" altLang="ko-K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4EC9B0"/>
                </a:solidFill>
                <a:latin typeface="Consolas" panose="020B0609020204030204" pitchFamily="49" charset="0"/>
              </a:rPr>
              <a:t>sqlite3</a:t>
            </a:r>
            <a:r>
              <a:rPr lang="en-US" altLang="ko-KR" sz="10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 dirty="0">
                <a:solidFill>
                  <a:srgbClr val="4EC9B0"/>
                </a:solidFill>
                <a:latin typeface="Consolas" panose="020B0609020204030204" pitchFamily="49" charset="0"/>
              </a:rPr>
              <a:t>Database</a:t>
            </a:r>
            <a:r>
              <a:rPr lang="en-US" altLang="ko-KR" sz="10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 dirty="0">
                <a:solidFill>
                  <a:srgbClr val="CE9178"/>
                </a:solidFill>
                <a:latin typeface="Consolas" panose="020B0609020204030204" pitchFamily="49" charset="0"/>
              </a:rPr>
              <a:t>'./assets/database/database.sqlite3'</a:t>
            </a:r>
            <a:r>
              <a:rPr lang="en-US" altLang="ko-KR" sz="10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db</a:t>
            </a:r>
            <a:r>
              <a:rPr lang="en-US" altLang="ko-KR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 dirty="0" err="1">
                <a:solidFill>
                  <a:srgbClr val="DCDCAA"/>
                </a:solidFill>
                <a:latin typeface="Consolas" panose="020B0609020204030204" pitchFamily="49" charset="0"/>
              </a:rPr>
              <a:t>serialize</a:t>
            </a:r>
            <a:r>
              <a:rPr lang="en-US" altLang="ko-KR" sz="10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en-US" altLang="ko-KR" sz="1000" dirty="0">
                <a:solidFill>
                  <a:srgbClr val="D4D4D4"/>
                </a:solidFill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0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   </a:t>
            </a:r>
            <a:r>
              <a:rPr lang="en-US" altLang="ko-KR" sz="1000" dirty="0" err="1" smtClean="0">
                <a:solidFill>
                  <a:srgbClr val="9CDCFE"/>
                </a:solidFill>
                <a:latin typeface="Consolas" panose="020B0609020204030204" pitchFamily="49" charset="0"/>
              </a:rPr>
              <a:t>db</a:t>
            </a:r>
            <a:r>
              <a:rPr lang="en-US" altLang="ko-KR" sz="1000" dirty="0" err="1" smtClean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 dirty="0" err="1" smtClean="0">
                <a:solidFill>
                  <a:srgbClr val="DCDCAA"/>
                </a:solidFill>
                <a:latin typeface="Consolas" panose="020B0609020204030204" pitchFamily="49" charset="0"/>
              </a:rPr>
              <a:t>run</a:t>
            </a:r>
            <a:r>
              <a:rPr lang="en-US" altLang="ko-KR" sz="10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 dirty="0">
                <a:solidFill>
                  <a:srgbClr val="CE9178"/>
                </a:solidFill>
                <a:latin typeface="Consolas" panose="020B0609020204030204" pitchFamily="49" charset="0"/>
              </a:rPr>
              <a:t>"CREATE TABLE </a:t>
            </a:r>
            <a:r>
              <a:rPr lang="en-US" altLang="ko-KR" sz="1000" dirty="0" err="1">
                <a:solidFill>
                  <a:srgbClr val="CE9178"/>
                </a:solidFill>
                <a:latin typeface="Consolas" panose="020B0609020204030204" pitchFamily="49" charset="0"/>
              </a:rPr>
              <a:t>lorem</a:t>
            </a:r>
            <a:r>
              <a:rPr lang="en-US" altLang="ko-KR" sz="1000" dirty="0">
                <a:solidFill>
                  <a:srgbClr val="CE9178"/>
                </a:solidFill>
                <a:latin typeface="Consolas" panose="020B0609020204030204" pitchFamily="49" charset="0"/>
              </a:rPr>
              <a:t> (info TEXT)"</a:t>
            </a:r>
            <a:r>
              <a:rPr lang="en-US" altLang="ko-KR" sz="10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000" dirty="0" smtClean="0">
                <a:solidFill>
                  <a:srgbClr val="569CD6"/>
                </a:solidFill>
                <a:latin typeface="Consolas" panose="020B0609020204030204" pitchFamily="49" charset="0"/>
              </a:rPr>
              <a:t>   </a:t>
            </a:r>
            <a:r>
              <a:rPr lang="en-US" altLang="ko-KR" sz="1000" dirty="0" err="1" smtClean="0">
                <a:solidFill>
                  <a:srgbClr val="569CD6"/>
                </a:solidFill>
                <a:latin typeface="Consolas" panose="020B0609020204030204" pitchFamily="49" charset="0"/>
              </a:rPr>
              <a:t>var</a:t>
            </a:r>
            <a:r>
              <a:rPr lang="en-US" altLang="ko-KR" sz="10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stmt</a:t>
            </a:r>
            <a:r>
              <a:rPr lang="en-US" altLang="ko-KR" sz="10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db</a:t>
            </a:r>
            <a:r>
              <a:rPr lang="en-US" altLang="ko-KR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 dirty="0" err="1">
                <a:solidFill>
                  <a:srgbClr val="DCDCAA"/>
                </a:solidFill>
                <a:latin typeface="Consolas" panose="020B0609020204030204" pitchFamily="49" charset="0"/>
              </a:rPr>
              <a:t>prepare</a:t>
            </a:r>
            <a:r>
              <a:rPr lang="en-US" altLang="ko-KR" sz="10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 dirty="0">
                <a:solidFill>
                  <a:srgbClr val="CE9178"/>
                </a:solidFill>
                <a:latin typeface="Consolas" panose="020B0609020204030204" pitchFamily="49" charset="0"/>
              </a:rPr>
              <a:t>"INSERT INTO </a:t>
            </a:r>
            <a:r>
              <a:rPr lang="en-US" altLang="ko-KR" sz="1000" dirty="0" err="1">
                <a:solidFill>
                  <a:srgbClr val="CE9178"/>
                </a:solidFill>
                <a:latin typeface="Consolas" panose="020B0609020204030204" pitchFamily="49" charset="0"/>
              </a:rPr>
              <a:t>lorem</a:t>
            </a:r>
            <a:r>
              <a:rPr lang="en-US" altLang="ko-KR" sz="1000" dirty="0">
                <a:solidFill>
                  <a:srgbClr val="CE9178"/>
                </a:solidFill>
                <a:latin typeface="Consolas" panose="020B0609020204030204" pitchFamily="49" charset="0"/>
              </a:rPr>
              <a:t> VALUES (?)"</a:t>
            </a:r>
            <a:r>
              <a:rPr lang="en-US" altLang="ko-KR" sz="10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000" dirty="0" smtClean="0">
                <a:solidFill>
                  <a:srgbClr val="C586C0"/>
                </a:solidFill>
                <a:latin typeface="Consolas" panose="020B0609020204030204" pitchFamily="49" charset="0"/>
              </a:rPr>
              <a:t>   for</a:t>
            </a:r>
            <a:r>
              <a:rPr lang="en-US" altLang="ko-KR" sz="10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 dirty="0" err="1">
                <a:solidFill>
                  <a:srgbClr val="569CD6"/>
                </a:solidFill>
                <a:latin typeface="Consolas" panose="020B0609020204030204" pitchFamily="49" charset="0"/>
              </a:rPr>
              <a:t>var</a:t>
            </a:r>
            <a:r>
              <a:rPr lang="en-US" altLang="ko-K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0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0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000" dirty="0">
                <a:solidFill>
                  <a:srgbClr val="D4D4D4"/>
                </a:solidFill>
                <a:latin typeface="Consolas" panose="020B0609020204030204" pitchFamily="49" charset="0"/>
              </a:rPr>
              <a:t>; </a:t>
            </a:r>
            <a:r>
              <a:rPr lang="en-US" altLang="ko-K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000" dirty="0">
                <a:solidFill>
                  <a:srgbClr val="D4D4D4"/>
                </a:solidFill>
                <a:latin typeface="Consolas" panose="020B0609020204030204" pitchFamily="49" charset="0"/>
              </a:rPr>
              <a:t> &lt; </a:t>
            </a:r>
            <a:r>
              <a:rPr lang="en-US" altLang="ko-KR" sz="1000" dirty="0">
                <a:solidFill>
                  <a:srgbClr val="B5CEA8"/>
                </a:solidFill>
                <a:latin typeface="Consolas" panose="020B0609020204030204" pitchFamily="49" charset="0"/>
              </a:rPr>
              <a:t>10</a:t>
            </a:r>
            <a:r>
              <a:rPr lang="en-US" altLang="ko-KR" sz="1000" dirty="0">
                <a:solidFill>
                  <a:srgbClr val="D4D4D4"/>
                </a:solidFill>
                <a:latin typeface="Consolas" panose="020B0609020204030204" pitchFamily="49" charset="0"/>
              </a:rPr>
              <a:t>; </a:t>
            </a:r>
            <a:r>
              <a:rPr lang="en-US" altLang="ko-K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000" dirty="0">
                <a:solidFill>
                  <a:srgbClr val="D4D4D4"/>
                </a:solidFill>
                <a:latin typeface="Consolas" panose="020B0609020204030204" pitchFamily="49" charset="0"/>
              </a:rPr>
              <a:t>++) {</a:t>
            </a:r>
          </a:p>
          <a:p>
            <a:r>
              <a:rPr lang="en-US" altLang="ko-KR" sz="10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      </a:t>
            </a:r>
            <a:r>
              <a:rPr lang="en-US" altLang="ko-KR" sz="1000" dirty="0" err="1" smtClean="0">
                <a:solidFill>
                  <a:srgbClr val="9CDCFE"/>
                </a:solidFill>
                <a:latin typeface="Consolas" panose="020B0609020204030204" pitchFamily="49" charset="0"/>
              </a:rPr>
              <a:t>stmt</a:t>
            </a:r>
            <a:r>
              <a:rPr lang="en-US" altLang="ko-KR" sz="1000" dirty="0" err="1" smtClean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 dirty="0" err="1" smtClean="0">
                <a:solidFill>
                  <a:srgbClr val="DCDCAA"/>
                </a:solidFill>
                <a:latin typeface="Consolas" panose="020B0609020204030204" pitchFamily="49" charset="0"/>
              </a:rPr>
              <a:t>run</a:t>
            </a:r>
            <a:r>
              <a:rPr lang="en-US" altLang="ko-KR" sz="10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00" dirty="0" err="1">
                <a:solidFill>
                  <a:srgbClr val="CE9178"/>
                </a:solidFill>
                <a:latin typeface="Consolas" panose="020B0609020204030204" pitchFamily="49" charset="0"/>
              </a:rPr>
              <a:t>Ipsum</a:t>
            </a:r>
            <a:r>
              <a:rPr lang="en-US" altLang="ko-KR" sz="1000" dirty="0">
                <a:solidFill>
                  <a:srgbClr val="CE9178"/>
                </a:solidFill>
                <a:latin typeface="Consolas" panose="020B0609020204030204" pitchFamily="49" charset="0"/>
              </a:rPr>
              <a:t> "</a:t>
            </a:r>
            <a:r>
              <a:rPr lang="en-US" altLang="ko-KR" sz="1000" dirty="0">
                <a:solidFill>
                  <a:srgbClr val="D4D4D4"/>
                </a:solidFill>
                <a:latin typeface="Consolas" panose="020B0609020204030204" pitchFamily="49" charset="0"/>
              </a:rPr>
              <a:t> + </a:t>
            </a:r>
            <a:r>
              <a:rPr lang="en-US" altLang="ko-K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0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0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   }</a:t>
            </a:r>
            <a:endParaRPr lang="en-US" altLang="ko-KR" sz="1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0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   </a:t>
            </a:r>
            <a:r>
              <a:rPr lang="en-US" altLang="ko-KR" sz="1000" dirty="0" err="1" smtClean="0">
                <a:solidFill>
                  <a:srgbClr val="9CDCFE"/>
                </a:solidFill>
                <a:latin typeface="Consolas" panose="020B0609020204030204" pitchFamily="49" charset="0"/>
              </a:rPr>
              <a:t>stmt</a:t>
            </a:r>
            <a:r>
              <a:rPr lang="en-US" altLang="ko-KR" sz="1000" dirty="0" err="1" smtClean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 dirty="0" err="1" smtClean="0">
                <a:solidFill>
                  <a:srgbClr val="DCDCAA"/>
                </a:solidFill>
                <a:latin typeface="Consolas" panose="020B0609020204030204" pitchFamily="49" charset="0"/>
              </a:rPr>
              <a:t>finalize</a:t>
            </a:r>
            <a:r>
              <a:rPr lang="en-US" altLang="ko-KR" sz="1000" dirty="0">
                <a:solidFill>
                  <a:srgbClr val="D4D4D4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0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   </a:t>
            </a:r>
            <a:r>
              <a:rPr lang="en-US" altLang="ko-KR" sz="1000" dirty="0" err="1" smtClean="0">
                <a:solidFill>
                  <a:srgbClr val="9CDCFE"/>
                </a:solidFill>
                <a:latin typeface="Consolas" panose="020B0609020204030204" pitchFamily="49" charset="0"/>
              </a:rPr>
              <a:t>db</a:t>
            </a:r>
            <a:r>
              <a:rPr lang="en-US" altLang="ko-KR" sz="1000" dirty="0" err="1" smtClean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 dirty="0" err="1" smtClean="0">
                <a:solidFill>
                  <a:srgbClr val="DCDCAA"/>
                </a:solidFill>
                <a:latin typeface="Consolas" panose="020B0609020204030204" pitchFamily="49" charset="0"/>
              </a:rPr>
              <a:t>each</a:t>
            </a:r>
            <a:r>
              <a:rPr lang="en-US" altLang="ko-KR" sz="10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 dirty="0">
                <a:solidFill>
                  <a:srgbClr val="CE9178"/>
                </a:solidFill>
                <a:latin typeface="Consolas" panose="020B0609020204030204" pitchFamily="49" charset="0"/>
              </a:rPr>
              <a:t>"SELECT </a:t>
            </a:r>
            <a:r>
              <a:rPr lang="en-US" altLang="ko-KR" sz="1000" dirty="0" err="1">
                <a:solidFill>
                  <a:srgbClr val="CE9178"/>
                </a:solidFill>
                <a:latin typeface="Consolas" panose="020B0609020204030204" pitchFamily="49" charset="0"/>
              </a:rPr>
              <a:t>rowid</a:t>
            </a:r>
            <a:r>
              <a:rPr lang="en-US" altLang="ko-KR" sz="1000" dirty="0">
                <a:solidFill>
                  <a:srgbClr val="CE9178"/>
                </a:solidFill>
                <a:latin typeface="Consolas" panose="020B0609020204030204" pitchFamily="49" charset="0"/>
              </a:rPr>
              <a:t> AS id, info FROM </a:t>
            </a:r>
            <a:r>
              <a:rPr lang="en-US" altLang="ko-KR" sz="1000" dirty="0" err="1">
                <a:solidFill>
                  <a:srgbClr val="CE9178"/>
                </a:solidFill>
                <a:latin typeface="Consolas" panose="020B0609020204030204" pitchFamily="49" charset="0"/>
              </a:rPr>
              <a:t>lorem</a:t>
            </a:r>
            <a:r>
              <a:rPr lang="en-US" altLang="ko-KR" sz="10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000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en-US" altLang="ko-KR" sz="10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err</a:t>
            </a:r>
            <a:r>
              <a:rPr lang="en-US" altLang="ko-KR" sz="1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row</a:t>
            </a:r>
            <a:r>
              <a:rPr lang="en-US" altLang="ko-KR" sz="1000" dirty="0">
                <a:solidFill>
                  <a:srgbClr val="D4D4D4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000" dirty="0" smtClean="0">
                <a:solidFill>
                  <a:srgbClr val="4EC9B0"/>
                </a:solidFill>
                <a:latin typeface="Consolas" panose="020B0609020204030204" pitchFamily="49" charset="0"/>
              </a:rPr>
              <a:t>      console</a:t>
            </a:r>
            <a:r>
              <a:rPr lang="en-US" altLang="ko-KR" sz="10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 dirty="0" smtClean="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en-US" altLang="ko-KR" sz="10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row</a:t>
            </a:r>
            <a:r>
              <a:rPr lang="en-US" altLang="ko-KR" sz="10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id</a:t>
            </a:r>
            <a:r>
              <a:rPr lang="en-US" altLang="ko-KR" sz="10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D4D4D4"/>
                </a:solidFill>
                <a:latin typeface="Consolas" panose="020B0609020204030204" pitchFamily="49" charset="0"/>
              </a:rPr>
              <a:t>+ </a:t>
            </a:r>
            <a:r>
              <a:rPr lang="en-US" altLang="ko-KR" sz="1000" dirty="0">
                <a:solidFill>
                  <a:srgbClr val="CE9178"/>
                </a:solidFill>
                <a:latin typeface="Consolas" panose="020B0609020204030204" pitchFamily="49" charset="0"/>
              </a:rPr>
              <a:t>": "</a:t>
            </a:r>
            <a:r>
              <a:rPr lang="en-US" altLang="ko-KR" sz="1000" dirty="0">
                <a:solidFill>
                  <a:srgbClr val="D4D4D4"/>
                </a:solidFill>
                <a:latin typeface="Consolas" panose="020B0609020204030204" pitchFamily="49" charset="0"/>
              </a:rPr>
              <a:t> + </a:t>
            </a:r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row</a:t>
            </a:r>
            <a:r>
              <a:rPr lang="en-US" altLang="ko-KR" sz="10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info</a:t>
            </a:r>
            <a:r>
              <a:rPr lang="en-US" altLang="ko-KR" sz="10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0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   });</a:t>
            </a:r>
            <a:endParaRPr lang="en-US" altLang="ko-KR" sz="1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000" dirty="0">
                <a:solidFill>
                  <a:srgbClr val="D4D4D4"/>
                </a:solidFill>
                <a:latin typeface="Consolas" panose="020B0609020204030204" pitchFamily="49" charset="0"/>
              </a:rPr>
              <a:t>});</a:t>
            </a:r>
          </a:p>
          <a:p>
            <a:r>
              <a:rPr lang="en-US" altLang="ko-K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db</a:t>
            </a:r>
            <a:r>
              <a:rPr lang="en-US" altLang="ko-KR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 dirty="0" err="1">
                <a:solidFill>
                  <a:srgbClr val="DCDCAA"/>
                </a:solidFill>
                <a:latin typeface="Consolas" panose="020B0609020204030204" pitchFamily="49" charset="0"/>
              </a:rPr>
              <a:t>close</a:t>
            </a:r>
            <a:r>
              <a:rPr lang="en-US" altLang="ko-KR" sz="1000" dirty="0">
                <a:solidFill>
                  <a:srgbClr val="D4D4D4"/>
                </a:solidFill>
                <a:latin typeface="Consolas" panose="020B0609020204030204" pitchFamily="49" charset="0"/>
              </a:rPr>
              <a:t>();</a:t>
            </a:r>
            <a:endParaRPr lang="en-US" altLang="ko-KR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694464" y="2179005"/>
            <a:ext cx="1572382" cy="289987"/>
          </a:xfrm>
          <a:prstGeom prst="rect">
            <a:avLst/>
          </a:prstGeom>
          <a:solidFill>
            <a:srgbClr val="0E273D"/>
          </a:solidFill>
          <a:ln>
            <a:solidFill>
              <a:srgbClr val="0E27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server.js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94173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247276" y="2534203"/>
            <a:ext cx="30586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latinLnBrk="0" hangingPunct="0"/>
            <a:r>
              <a:rPr lang="en-US" altLang="ko-KR" sz="1400" spc="-50" dirty="0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Chapter 01  |   </a:t>
            </a:r>
            <a:r>
              <a:rPr lang="ko-KR" altLang="en-US" sz="1400" spc="-50" dirty="0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일렉트론 스터디 배경</a:t>
            </a:r>
            <a:endParaRPr lang="ko-KR" altLang="en-US" sz="1400" spc="-50" dirty="0">
              <a:solidFill>
                <a:srgbClr val="0E273D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247276" y="2849051"/>
            <a:ext cx="2364611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latinLnBrk="0" hangingPunct="0">
              <a:lnSpc>
                <a:spcPct val="120000"/>
              </a:lnSpc>
            </a:pPr>
            <a:r>
              <a:rPr lang="en-US" altLang="ko-KR" sz="1200" spc="-50" dirty="0" smtClean="0">
                <a:solidFill>
                  <a:schemeClr val="accent3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01  |  </a:t>
            </a:r>
            <a:r>
              <a:rPr lang="ko-KR" altLang="en-US" sz="1200" spc="-50" dirty="0" smtClean="0">
                <a:solidFill>
                  <a:schemeClr val="accent3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현황</a:t>
            </a:r>
            <a:endParaRPr lang="en-US" altLang="ko-KR" sz="1200" spc="-50" dirty="0" smtClean="0">
              <a:solidFill>
                <a:schemeClr val="accent3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eaLnBrk="0" latinLnBrk="0" hangingPunct="0">
              <a:lnSpc>
                <a:spcPct val="120000"/>
              </a:lnSpc>
            </a:pPr>
            <a:r>
              <a:rPr lang="en-US" altLang="ko-KR" sz="1200" spc="-50" dirty="0" smtClean="0">
                <a:solidFill>
                  <a:schemeClr val="accent3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02  |  </a:t>
            </a:r>
            <a:r>
              <a:rPr lang="ko-KR" altLang="en-US" sz="1200" spc="-50" dirty="0" smtClean="0">
                <a:solidFill>
                  <a:schemeClr val="accent3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배경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291754" y="3437093"/>
            <a:ext cx="33255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latinLnBrk="0" hangingPunct="0"/>
            <a:r>
              <a:rPr lang="en-US" altLang="ko-KR" sz="1400" spc="-50" dirty="0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Chapter 02  |   </a:t>
            </a:r>
            <a:r>
              <a:rPr lang="ko-KR" altLang="en-US" sz="1400" spc="-50" dirty="0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일렉트론 프레임워크란</a:t>
            </a:r>
            <a:endParaRPr lang="ko-KR" altLang="en-US" sz="1400" spc="-50" dirty="0">
              <a:solidFill>
                <a:srgbClr val="0E273D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981075" y="4076700"/>
            <a:ext cx="0" cy="1762125"/>
          </a:xfrm>
          <a:prstGeom prst="line">
            <a:avLst/>
          </a:prstGeom>
          <a:ln w="3175">
            <a:solidFill>
              <a:srgbClr val="EB6E07">
                <a:alpha val="32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989416" y="2531226"/>
            <a:ext cx="3023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latinLnBrk="0" hangingPunct="0"/>
            <a:r>
              <a:rPr lang="en-US" altLang="ko-KR" sz="1400" b="1" spc="-50" dirty="0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+</a:t>
            </a:r>
            <a:endParaRPr lang="ko-KR" altLang="en-US" sz="1400" b="1" spc="-50" dirty="0">
              <a:solidFill>
                <a:srgbClr val="0E273D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980345" y="3434116"/>
            <a:ext cx="3023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latinLnBrk="0" hangingPunct="0"/>
            <a:r>
              <a:rPr lang="en-US" altLang="ko-KR" sz="1400" b="1" spc="-50" dirty="0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+</a:t>
            </a:r>
            <a:endParaRPr lang="ko-KR" altLang="en-US" sz="1400" b="1" spc="-50" dirty="0">
              <a:solidFill>
                <a:srgbClr val="0E273D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247275" y="3761989"/>
            <a:ext cx="3975404" cy="978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latinLnBrk="0" hangingPunct="0">
              <a:lnSpc>
                <a:spcPct val="120000"/>
              </a:lnSpc>
            </a:pPr>
            <a:r>
              <a:rPr lang="en-US" altLang="ko-KR" sz="1200" spc="-50" dirty="0" smtClean="0">
                <a:solidFill>
                  <a:schemeClr val="accent3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01  |</a:t>
            </a:r>
            <a:r>
              <a:rPr lang="ko-KR" altLang="en-US" sz="1200" spc="-50" dirty="0" smtClean="0">
                <a:solidFill>
                  <a:schemeClr val="accent3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개념</a:t>
            </a:r>
            <a:endParaRPr lang="en-US" altLang="ko-KR" sz="1200" spc="-50" dirty="0" smtClean="0">
              <a:solidFill>
                <a:schemeClr val="accent3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eaLnBrk="0" latinLnBrk="0" hangingPunct="0">
              <a:lnSpc>
                <a:spcPct val="120000"/>
              </a:lnSpc>
            </a:pPr>
            <a:r>
              <a:rPr lang="en-US" altLang="ko-KR" sz="1200" spc="-50" dirty="0" smtClean="0">
                <a:solidFill>
                  <a:schemeClr val="accent3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02  |</a:t>
            </a:r>
            <a:r>
              <a:rPr lang="ko-KR" altLang="en-US" sz="1200" spc="-50" dirty="0" smtClean="0">
                <a:solidFill>
                  <a:schemeClr val="accent3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기반기술</a:t>
            </a:r>
            <a:endParaRPr lang="ko-KR" altLang="en-US" sz="1200" spc="-50" dirty="0">
              <a:solidFill>
                <a:schemeClr val="accent3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eaLnBrk="0" latinLnBrk="0" hangingPunct="0">
              <a:lnSpc>
                <a:spcPct val="120000"/>
              </a:lnSpc>
            </a:pPr>
            <a:r>
              <a:rPr lang="en-US" altLang="ko-KR" sz="1200" spc="-50" dirty="0" smtClean="0">
                <a:solidFill>
                  <a:schemeClr val="accent3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02  |  </a:t>
            </a:r>
            <a:r>
              <a:rPr lang="ko-KR" altLang="en-US" sz="1200" spc="-50" dirty="0" smtClean="0">
                <a:solidFill>
                  <a:schemeClr val="accent3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일렉트론 프레임워크의 주요 장점</a:t>
            </a:r>
            <a:endParaRPr lang="en-US" altLang="ko-KR" sz="1200" spc="-50" dirty="0" smtClean="0">
              <a:solidFill>
                <a:schemeClr val="accent3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eaLnBrk="0" latinLnBrk="0" hangingPunct="0">
              <a:lnSpc>
                <a:spcPct val="120000"/>
              </a:lnSpc>
            </a:pPr>
            <a:r>
              <a:rPr lang="en-US" altLang="ko-KR" sz="1200" spc="-50" dirty="0" smtClean="0">
                <a:solidFill>
                  <a:schemeClr val="accent3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03  |  </a:t>
            </a:r>
            <a:r>
              <a:rPr lang="ko-KR" altLang="en-US" sz="1200" spc="-50" dirty="0" smtClean="0">
                <a:solidFill>
                  <a:schemeClr val="accent3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그 외의 장점들</a:t>
            </a:r>
            <a:endParaRPr lang="en-US" altLang="ko-KR" sz="1200" spc="-50" dirty="0" smtClean="0">
              <a:solidFill>
                <a:schemeClr val="accent3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272689" y="4828577"/>
            <a:ext cx="44191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latinLnBrk="0" hangingPunct="0"/>
            <a:r>
              <a:rPr lang="en-US" altLang="ko-KR" sz="1400" spc="-50" dirty="0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Chapter 03 |   </a:t>
            </a:r>
            <a:r>
              <a:rPr lang="ko-KR" altLang="en-US" sz="1400" spc="-50" dirty="0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결론</a:t>
            </a:r>
            <a:endParaRPr lang="ko-KR" altLang="en-US" sz="1400" spc="-50" dirty="0">
              <a:solidFill>
                <a:srgbClr val="0E273D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980345" y="4828577"/>
            <a:ext cx="3023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latinLnBrk="0" hangingPunct="0"/>
            <a:r>
              <a:rPr lang="en-US" altLang="ko-KR" sz="1400" b="1" spc="-50" dirty="0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+</a:t>
            </a:r>
            <a:endParaRPr lang="ko-KR" altLang="en-US" sz="1400" b="1" spc="-50" dirty="0">
              <a:solidFill>
                <a:srgbClr val="0E273D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7083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" name="그룹 125"/>
          <p:cNvGrpSpPr/>
          <p:nvPr/>
        </p:nvGrpSpPr>
        <p:grpSpPr>
          <a:xfrm>
            <a:off x="404959" y="299446"/>
            <a:ext cx="9872516" cy="200025"/>
            <a:chOff x="404959" y="443704"/>
            <a:chExt cx="9872516" cy="200025"/>
          </a:xfrm>
          <a:solidFill>
            <a:srgbClr val="002060"/>
          </a:solidFill>
        </p:grpSpPr>
        <p:cxnSp>
          <p:nvCxnSpPr>
            <p:cNvPr id="12" name="직선 연결선 11"/>
            <p:cNvCxnSpPr/>
            <p:nvPr/>
          </p:nvCxnSpPr>
          <p:spPr>
            <a:xfrm>
              <a:off x="404959" y="443704"/>
              <a:ext cx="9872516" cy="0"/>
            </a:xfrm>
            <a:prstGeom prst="line">
              <a:avLst/>
            </a:prstGeom>
            <a:grpFill/>
            <a:ln w="3175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/>
            <p:cNvCxnSpPr/>
            <p:nvPr/>
          </p:nvCxnSpPr>
          <p:spPr>
            <a:xfrm>
              <a:off x="2429739" y="443704"/>
              <a:ext cx="0" cy="200025"/>
            </a:xfrm>
            <a:prstGeom prst="line">
              <a:avLst/>
            </a:prstGeom>
            <a:grpFill/>
            <a:ln w="3175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7" name="TextBox 116"/>
          <p:cNvSpPr txBox="1"/>
          <p:nvPr/>
        </p:nvSpPr>
        <p:spPr>
          <a:xfrm>
            <a:off x="443058" y="740984"/>
            <a:ext cx="75833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04</a:t>
            </a:r>
            <a:r>
              <a:rPr lang="en-US" altLang="ko-KR" b="1" dirty="0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b="1" dirty="0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그밖에 일렉트론은 우리 실무에 어떻게 직접적인 도움을 줄 수 있을까</a:t>
            </a:r>
            <a:r>
              <a:rPr lang="en-US" altLang="ko-KR" b="1" dirty="0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?</a:t>
            </a:r>
            <a:endParaRPr lang="ko-KR" altLang="en-US" b="1" dirty="0">
              <a:solidFill>
                <a:srgbClr val="0E273D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18" name="TextBox 117"/>
          <p:cNvSpPr txBox="1"/>
          <p:nvPr/>
        </p:nvSpPr>
        <p:spPr>
          <a:xfrm>
            <a:off x="2508588" y="315881"/>
            <a:ext cx="1330042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eaLnBrk="0" latinLnBrk="0" hangingPunct="0"/>
            <a:r>
              <a:rPr lang="ko-KR" altLang="en-US" sz="1000" spc="-50" dirty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일렉트론 프레임워크란</a:t>
            </a: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8118571"/>
              </p:ext>
            </p:extLst>
          </p:nvPr>
        </p:nvGraphicFramePr>
        <p:xfrm>
          <a:off x="443059" y="1300384"/>
          <a:ext cx="9947850" cy="2004640"/>
        </p:xfrm>
        <a:graphic>
          <a:graphicData uri="http://schemas.openxmlformats.org/drawingml/2006/table">
            <a:tbl>
              <a:tblPr firstRow="1" bandRow="1"/>
              <a:tblGrid>
                <a:gridCol w="99478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92949">
                <a:tc>
                  <a:txBody>
                    <a:bodyPr/>
                    <a:lstStyle>
                      <a:lvl1pPr marL="0" algn="l" defTabSz="1007943" rtl="0" eaLnBrk="1" latinLnBrk="1" hangingPunct="1">
                        <a:defRPr sz="1984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1pPr>
                      <a:lvl2pPr marL="503972" algn="l" defTabSz="1007943" rtl="0" eaLnBrk="1" latinLnBrk="1" hangingPunct="1">
                        <a:defRPr sz="1984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2pPr>
                      <a:lvl3pPr marL="1007943" algn="l" defTabSz="1007943" rtl="0" eaLnBrk="1" latinLnBrk="1" hangingPunct="1">
                        <a:defRPr sz="1984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3pPr>
                      <a:lvl4pPr marL="1511915" algn="l" defTabSz="1007943" rtl="0" eaLnBrk="1" latinLnBrk="1" hangingPunct="1">
                        <a:defRPr sz="1984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4pPr>
                      <a:lvl5pPr marL="2015886" algn="l" defTabSz="1007943" rtl="0" eaLnBrk="1" latinLnBrk="1" hangingPunct="1">
                        <a:defRPr sz="1984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5pPr>
                      <a:lvl6pPr marL="2519858" algn="l" defTabSz="1007943" rtl="0" eaLnBrk="1" latinLnBrk="1" hangingPunct="1">
                        <a:defRPr sz="1984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6pPr>
                      <a:lvl7pPr marL="3023829" algn="l" defTabSz="1007943" rtl="0" eaLnBrk="1" latinLnBrk="1" hangingPunct="1">
                        <a:defRPr sz="1984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7pPr>
                      <a:lvl8pPr marL="3527801" algn="l" defTabSz="1007943" rtl="0" eaLnBrk="1" latinLnBrk="1" hangingPunct="1">
                        <a:defRPr sz="1984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8pPr>
                      <a:lvl9pPr marL="4031772" algn="l" defTabSz="1007943" rtl="0" eaLnBrk="1" latinLnBrk="1" hangingPunct="1">
                        <a:defRPr sz="1984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9pPr>
                    </a:lstStyle>
                    <a:p>
                      <a:pPr marL="288000" marR="0" indent="-25200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700"/>
                        </a:spcAft>
                        <a:buClrTx/>
                        <a:buSzTx/>
                        <a:buFont typeface="현대하모니 M" panose="02020603020101020101" pitchFamily="18" charset="-127"/>
                        <a:buChar char="□"/>
                        <a:tabLst/>
                        <a:defRPr/>
                      </a:pPr>
                      <a:r>
                        <a:rPr lang="en-US" altLang="ko-KR" sz="1600" b="1" dirty="0" smtClean="0">
                          <a:solidFill>
                            <a:srgbClr val="0E273D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sym typeface="Wingdings" panose="05000000000000000000" pitchFamily="2" charset="2"/>
                        </a:rPr>
                        <a:t>JAVA</a:t>
                      </a:r>
                      <a:r>
                        <a:rPr lang="en-US" altLang="ko-KR" sz="1600" b="1" baseline="0" dirty="0" smtClean="0">
                          <a:solidFill>
                            <a:srgbClr val="0E273D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600" b="1" baseline="0" dirty="0" err="1" smtClean="0">
                          <a:solidFill>
                            <a:srgbClr val="0E273D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sym typeface="Wingdings" panose="05000000000000000000" pitchFamily="2" charset="2"/>
                        </a:rPr>
                        <a:t>레거시</a:t>
                      </a:r>
                      <a:r>
                        <a:rPr lang="ko-KR" altLang="en-US" sz="1600" b="1" baseline="0" dirty="0" smtClean="0">
                          <a:solidFill>
                            <a:srgbClr val="0E273D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sym typeface="Wingdings" panose="05000000000000000000" pitchFamily="2" charset="2"/>
                        </a:rPr>
                        <a:t> 코드 연동 가능</a:t>
                      </a:r>
                      <a:r>
                        <a:rPr lang="en-US" altLang="ko-KR" sz="1600" b="1" baseline="0" dirty="0" smtClean="0">
                          <a:solidFill>
                            <a:srgbClr val="0E273D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sym typeface="Wingdings" panose="05000000000000000000" pitchFamily="2" charset="2"/>
                        </a:rPr>
                        <a:t>  </a:t>
                      </a:r>
                      <a:r>
                        <a:rPr lang="ko-KR" altLang="en-US" sz="1600" b="1" baseline="0" dirty="0" smtClean="0">
                          <a:solidFill>
                            <a:srgbClr val="0E273D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sym typeface="Wingdings" panose="05000000000000000000" pitchFamily="2" charset="2"/>
                        </a:rPr>
                        <a:t>기존 프로젝트의 </a:t>
                      </a:r>
                      <a:r>
                        <a:rPr lang="ko-KR" altLang="en-US" sz="1600" b="1" baseline="0" dirty="0" err="1" smtClean="0">
                          <a:solidFill>
                            <a:srgbClr val="0E273D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sym typeface="Wingdings" panose="05000000000000000000" pitchFamily="2" charset="2"/>
                        </a:rPr>
                        <a:t>재사용성</a:t>
                      </a:r>
                      <a:r>
                        <a:rPr lang="ko-KR" altLang="en-US" sz="1600" b="1" baseline="0" dirty="0" smtClean="0">
                          <a:solidFill>
                            <a:srgbClr val="0E273D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sym typeface="Wingdings" panose="05000000000000000000" pitchFamily="2" charset="2"/>
                        </a:rPr>
                        <a:t> 및 호환성을 높일 수 있음 예</a:t>
                      </a:r>
                      <a:r>
                        <a:rPr lang="en-US" altLang="ko-KR" sz="1600" b="1" baseline="0" dirty="0" smtClean="0">
                          <a:solidFill>
                            <a:srgbClr val="0E273D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sym typeface="Wingdings" panose="05000000000000000000" pitchFamily="2" charset="2"/>
                        </a:rPr>
                        <a:t>) CDM </a:t>
                      </a:r>
                      <a:r>
                        <a:rPr lang="ko-KR" altLang="en-US" sz="1600" b="1" baseline="0" dirty="0" smtClean="0">
                          <a:solidFill>
                            <a:srgbClr val="0E273D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sym typeface="Wingdings" panose="05000000000000000000" pitchFamily="2" charset="2"/>
                        </a:rPr>
                        <a:t>라이브러리 재활용</a:t>
                      </a:r>
                      <a:endParaRPr lang="en-US" altLang="ko-KR" sz="1600" b="1" baseline="0" dirty="0" smtClean="0">
                        <a:solidFill>
                          <a:srgbClr val="0E273D"/>
                        </a:solidFill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  <a:sym typeface="Wingdings" panose="05000000000000000000" pitchFamily="2" charset="2"/>
                      </a:endParaRPr>
                    </a:p>
                    <a:p>
                      <a:pPr marL="288000" marR="0" indent="-25200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700"/>
                        </a:spcAft>
                        <a:buClrTx/>
                        <a:buSzTx/>
                        <a:buFont typeface="현대하모니 M" panose="02020603020101020101" pitchFamily="18" charset="-127"/>
                        <a:buChar char="□"/>
                        <a:tabLst/>
                        <a:defRPr/>
                      </a:pPr>
                      <a:r>
                        <a:rPr lang="ko-KR" altLang="en-US" sz="1600" b="1" dirty="0" smtClean="0">
                          <a:solidFill>
                            <a:srgbClr val="0E273D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sym typeface="Wingdings" panose="05000000000000000000" pitchFamily="2" charset="2"/>
                        </a:rPr>
                        <a:t>크로스 플랫폼 적용 가능 </a:t>
                      </a:r>
                      <a:r>
                        <a:rPr lang="en-US" altLang="ko-KR" sz="1600" b="1" dirty="0" smtClean="0">
                          <a:solidFill>
                            <a:srgbClr val="0E273D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sym typeface="Wingdings" panose="05000000000000000000" pitchFamily="2" charset="2"/>
                        </a:rPr>
                        <a:t> JAVA</a:t>
                      </a:r>
                      <a:r>
                        <a:rPr lang="ko-KR" altLang="en-US" sz="1600" b="1" dirty="0" smtClean="0">
                          <a:solidFill>
                            <a:srgbClr val="0E273D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sym typeface="Wingdings" panose="05000000000000000000" pitchFamily="2" charset="2"/>
                        </a:rPr>
                        <a:t>가 가진 장점을 그대로 이용할 수 있음</a:t>
                      </a:r>
                      <a:r>
                        <a:rPr lang="en-US" altLang="ko-KR" sz="1600" b="1" dirty="0" smtClean="0">
                          <a:solidFill>
                            <a:srgbClr val="0E273D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600" b="1" dirty="0" smtClean="0">
                          <a:solidFill>
                            <a:srgbClr val="0E273D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sym typeface="Wingdings" panose="05000000000000000000" pitchFamily="2" charset="2"/>
                        </a:rPr>
                        <a:t>프로젝트 목적에 따라 다양한 </a:t>
                      </a:r>
                      <a:r>
                        <a:rPr lang="ko-KR" altLang="en-US" sz="1600" b="1" dirty="0" err="1" smtClean="0">
                          <a:solidFill>
                            <a:srgbClr val="0E273D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sym typeface="Wingdings" panose="05000000000000000000" pitchFamily="2" charset="2"/>
                        </a:rPr>
                        <a:t>써드파티</a:t>
                      </a:r>
                      <a:r>
                        <a:rPr lang="ko-KR" altLang="en-US" sz="1600" b="1" dirty="0" smtClean="0">
                          <a:solidFill>
                            <a:srgbClr val="0E273D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sym typeface="Wingdings" panose="05000000000000000000" pitchFamily="2" charset="2"/>
                        </a:rPr>
                        <a:t> 디바이스에 적용 가능</a:t>
                      </a:r>
                      <a:r>
                        <a:rPr lang="en-US" altLang="ko-KR" sz="1600" b="1" dirty="0" smtClean="0">
                          <a:solidFill>
                            <a:srgbClr val="0E273D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600" b="1" dirty="0" err="1" smtClean="0">
                          <a:solidFill>
                            <a:srgbClr val="0E273D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sym typeface="Wingdings" panose="05000000000000000000" pitchFamily="2" charset="2"/>
                        </a:rPr>
                        <a:t>eg</a:t>
                      </a:r>
                      <a:r>
                        <a:rPr lang="en-US" altLang="ko-KR" sz="1600" b="1" dirty="0" smtClean="0">
                          <a:solidFill>
                            <a:srgbClr val="0E273D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sym typeface="Wingdings" panose="05000000000000000000" pitchFamily="2" charset="2"/>
                        </a:rPr>
                        <a:t>. </a:t>
                      </a:r>
                      <a:r>
                        <a:rPr lang="ko-KR" altLang="en-US" sz="1600" b="1" dirty="0" err="1" smtClean="0">
                          <a:solidFill>
                            <a:srgbClr val="0E273D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sym typeface="Wingdings" panose="05000000000000000000" pitchFamily="2" charset="2"/>
                        </a:rPr>
                        <a:t>모바일</a:t>
                      </a:r>
                      <a:r>
                        <a:rPr lang="en-US" altLang="ko-KR" sz="1600" b="1" dirty="0" smtClean="0">
                          <a:solidFill>
                            <a:srgbClr val="0E273D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600" b="1" dirty="0" smtClean="0">
                          <a:solidFill>
                            <a:srgbClr val="0E273D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sym typeface="Wingdings" panose="05000000000000000000" pitchFamily="2" charset="2"/>
                        </a:rPr>
                        <a:t>웹</a:t>
                      </a:r>
                      <a:r>
                        <a:rPr lang="en-US" altLang="ko-KR" sz="1600" b="1" dirty="0" smtClean="0">
                          <a:solidFill>
                            <a:srgbClr val="0E273D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288000" marR="0" indent="-25200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700"/>
                        </a:spcAft>
                        <a:buClrTx/>
                        <a:buSzTx/>
                        <a:buFont typeface="현대하모니 M" panose="02020603020101020101" pitchFamily="18" charset="-127"/>
                        <a:buChar char="□"/>
                        <a:tabLst/>
                        <a:defRPr/>
                      </a:pPr>
                      <a:r>
                        <a:rPr lang="ko-KR" altLang="en-US" sz="1600" b="1" dirty="0" smtClean="0">
                          <a:solidFill>
                            <a:srgbClr val="0E273D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sym typeface="Wingdings" panose="05000000000000000000" pitchFamily="2" charset="2"/>
                        </a:rPr>
                        <a:t>라이선스 적용 가능 </a:t>
                      </a:r>
                      <a:r>
                        <a:rPr lang="en-US" altLang="ko-KR" sz="1600" b="1" dirty="0" smtClean="0">
                          <a:solidFill>
                            <a:srgbClr val="0E273D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en-US" altLang="ko-KR" sz="1600" b="1" baseline="0" dirty="0" smtClean="0">
                          <a:solidFill>
                            <a:srgbClr val="0E273D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600" b="1" baseline="0" dirty="0" smtClean="0">
                          <a:solidFill>
                            <a:srgbClr val="0E273D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sym typeface="Wingdings" panose="05000000000000000000" pitchFamily="2" charset="2"/>
                        </a:rPr>
                        <a:t>기존 </a:t>
                      </a:r>
                      <a:r>
                        <a:rPr lang="ko-KR" altLang="en-US" sz="1600" b="1" baseline="0" dirty="0" err="1" smtClean="0">
                          <a:solidFill>
                            <a:srgbClr val="0E273D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sym typeface="Wingdings" panose="05000000000000000000" pitchFamily="2" charset="2"/>
                        </a:rPr>
                        <a:t>이클립스</a:t>
                      </a:r>
                      <a:r>
                        <a:rPr lang="ko-KR" altLang="en-US" sz="1600" b="1" baseline="0" dirty="0" smtClean="0">
                          <a:solidFill>
                            <a:srgbClr val="0E273D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600" b="1" baseline="0" dirty="0" smtClean="0">
                          <a:solidFill>
                            <a:srgbClr val="0E273D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sym typeface="Wingdings" panose="05000000000000000000" pitchFamily="2" charset="2"/>
                        </a:rPr>
                        <a:t>RCP </a:t>
                      </a:r>
                      <a:r>
                        <a:rPr lang="ko-KR" altLang="en-US" sz="1600" b="1" baseline="0" dirty="0" smtClean="0">
                          <a:solidFill>
                            <a:srgbClr val="0E273D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sym typeface="Wingdings" panose="05000000000000000000" pitchFamily="2" charset="2"/>
                        </a:rPr>
                        <a:t>기반의 라이선스 정책을 그대로 이용할 수 있음</a:t>
                      </a:r>
                      <a:endParaRPr lang="en-US" altLang="ko-KR" sz="1600" b="1" baseline="0" dirty="0" smtClean="0">
                        <a:solidFill>
                          <a:srgbClr val="0E273D"/>
                        </a:solidFill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  <a:sym typeface="Wingdings" panose="05000000000000000000" pitchFamily="2" charset="2"/>
                      </a:endParaRPr>
                    </a:p>
                    <a:p>
                      <a:pPr marL="288000" marR="0" indent="-25200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700"/>
                        </a:spcAft>
                        <a:buClrTx/>
                        <a:buSzTx/>
                        <a:buFont typeface="현대하모니 M" panose="02020603020101020101" pitchFamily="18" charset="-127"/>
                        <a:buChar char="□"/>
                        <a:tabLst/>
                        <a:defRPr/>
                      </a:pPr>
                      <a:r>
                        <a:rPr lang="ko-KR" altLang="en-US" sz="1600" b="1" baseline="0" dirty="0" err="1" smtClean="0">
                          <a:solidFill>
                            <a:srgbClr val="0E273D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sym typeface="Wingdings" panose="05000000000000000000" pitchFamily="2" charset="2"/>
                        </a:rPr>
                        <a:t>빌드</a:t>
                      </a:r>
                      <a:r>
                        <a:rPr lang="ko-KR" altLang="en-US" sz="1600" b="1" baseline="0" dirty="0" smtClean="0">
                          <a:solidFill>
                            <a:srgbClr val="0E273D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sym typeface="Wingdings" panose="05000000000000000000" pitchFamily="2" charset="2"/>
                        </a:rPr>
                        <a:t> 및 </a:t>
                      </a:r>
                      <a:r>
                        <a:rPr lang="ko-KR" altLang="en-US" sz="1600" b="1" baseline="0" dirty="0" err="1" smtClean="0">
                          <a:solidFill>
                            <a:srgbClr val="0E273D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sym typeface="Wingdings" panose="05000000000000000000" pitchFamily="2" charset="2"/>
                        </a:rPr>
                        <a:t>패키징</a:t>
                      </a:r>
                      <a:r>
                        <a:rPr lang="ko-KR" altLang="en-US" sz="1600" b="1" baseline="0" dirty="0" smtClean="0">
                          <a:solidFill>
                            <a:srgbClr val="0E273D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sym typeface="Wingdings" panose="05000000000000000000" pitchFamily="2" charset="2"/>
                        </a:rPr>
                        <a:t> 용이 </a:t>
                      </a:r>
                      <a:r>
                        <a:rPr lang="en-US" altLang="ko-KR" sz="1600" b="1" baseline="0" dirty="0" smtClean="0">
                          <a:solidFill>
                            <a:srgbClr val="0E273D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ko-KR" altLang="en-US" sz="1600" b="1" baseline="0" dirty="0" err="1" smtClean="0">
                          <a:solidFill>
                            <a:srgbClr val="0E273D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sym typeface="Wingdings" panose="05000000000000000000" pitchFamily="2" charset="2"/>
                        </a:rPr>
                        <a:t>패키징</a:t>
                      </a:r>
                      <a:r>
                        <a:rPr lang="ko-KR" altLang="en-US" sz="1600" b="1" baseline="0" dirty="0" smtClean="0">
                          <a:solidFill>
                            <a:srgbClr val="0E273D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sym typeface="Wingdings" panose="05000000000000000000" pitchFamily="2" charset="2"/>
                        </a:rPr>
                        <a:t> 도구 구매 필요 없음</a:t>
                      </a:r>
                      <a:endParaRPr lang="en-US" altLang="ko-KR" sz="1600" b="1" baseline="0" dirty="0" smtClean="0">
                        <a:solidFill>
                          <a:srgbClr val="0E273D"/>
                        </a:solidFill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  <a:sym typeface="Wingdings" panose="05000000000000000000" pitchFamily="2" charset="2"/>
                      </a:endParaRPr>
                    </a:p>
                    <a:p>
                      <a:pPr marL="288000" marR="0" indent="-25200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700"/>
                        </a:spcAft>
                        <a:buClrTx/>
                        <a:buSzTx/>
                        <a:buFont typeface="현대하모니 M" panose="02020603020101020101" pitchFamily="18" charset="-127"/>
                        <a:buChar char="□"/>
                        <a:tabLst/>
                        <a:defRPr/>
                      </a:pPr>
                      <a:r>
                        <a:rPr lang="ko-KR" altLang="en-US" sz="1600" b="1" dirty="0" smtClean="0">
                          <a:solidFill>
                            <a:srgbClr val="0E273D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sym typeface="Wingdings" panose="05000000000000000000" pitchFamily="2" charset="2"/>
                        </a:rPr>
                        <a:t>외주 개발 용이</a:t>
                      </a:r>
                      <a:r>
                        <a:rPr lang="en-US" altLang="ko-KR" sz="1600" b="1" dirty="0" smtClean="0">
                          <a:solidFill>
                            <a:srgbClr val="0E273D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sym typeface="Wingdings" panose="05000000000000000000" pitchFamily="2" charset="2"/>
                        </a:rPr>
                        <a:t>  </a:t>
                      </a:r>
                      <a:r>
                        <a:rPr lang="ko-KR" altLang="en-US" sz="1600" b="1" dirty="0" smtClean="0">
                          <a:solidFill>
                            <a:srgbClr val="0E273D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sym typeface="Wingdings" panose="05000000000000000000" pitchFamily="2" charset="2"/>
                        </a:rPr>
                        <a:t>요구사항 분석</a:t>
                      </a:r>
                      <a:r>
                        <a:rPr lang="en-US" altLang="ko-KR" sz="1600" b="1" dirty="0" smtClean="0">
                          <a:solidFill>
                            <a:srgbClr val="0E273D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sym typeface="Wingdings" panose="05000000000000000000" pitchFamily="2" charset="2"/>
                        </a:rPr>
                        <a:t>,</a:t>
                      </a:r>
                      <a:r>
                        <a:rPr lang="en-US" altLang="ko-KR" sz="1600" b="1" baseline="0" dirty="0" smtClean="0">
                          <a:solidFill>
                            <a:srgbClr val="0E273D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600" b="1" baseline="0" dirty="0" smtClean="0">
                          <a:solidFill>
                            <a:srgbClr val="0E273D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sym typeface="Wingdings" panose="05000000000000000000" pitchFamily="2" charset="2"/>
                        </a:rPr>
                        <a:t>설계</a:t>
                      </a:r>
                      <a:r>
                        <a:rPr lang="en-US" altLang="ko-KR" sz="1600" b="1" baseline="0" dirty="0" smtClean="0">
                          <a:solidFill>
                            <a:srgbClr val="0E273D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600" b="1" baseline="0" dirty="0" smtClean="0">
                          <a:solidFill>
                            <a:srgbClr val="0E273D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sym typeface="Wingdings" panose="05000000000000000000" pitchFamily="2" charset="2"/>
                        </a:rPr>
                        <a:t>핵심 </a:t>
                      </a:r>
                      <a:r>
                        <a:rPr lang="ko-KR" altLang="en-US" sz="1600" b="1" baseline="0" dirty="0" err="1" smtClean="0">
                          <a:solidFill>
                            <a:srgbClr val="0E273D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sym typeface="Wingdings" panose="05000000000000000000" pitchFamily="2" charset="2"/>
                        </a:rPr>
                        <a:t>로직</a:t>
                      </a:r>
                      <a:r>
                        <a:rPr lang="ko-KR" altLang="en-US" sz="1600" b="1" baseline="0" dirty="0" smtClean="0">
                          <a:solidFill>
                            <a:srgbClr val="0E273D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sym typeface="Wingdings" panose="05000000000000000000" pitchFamily="2" charset="2"/>
                        </a:rPr>
                        <a:t> 개발 등에 더 신경을 쓸 수 있음</a:t>
                      </a:r>
                      <a:endParaRPr lang="en-US" altLang="ko-KR" sz="1600" b="1" dirty="0" smtClean="0">
                        <a:solidFill>
                          <a:srgbClr val="0E273D"/>
                        </a:solidFill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  <a:sym typeface="Wingdings" panose="05000000000000000000" pitchFamily="2" charset="2"/>
                      </a:endParaRPr>
                    </a:p>
                  </a:txBody>
                  <a:tcPr marL="99060" marR="99060" marT="78000" marB="10800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97447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395559" y="3674684"/>
            <a:ext cx="15271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03</a:t>
            </a:r>
            <a:r>
              <a:rPr lang="en-US" altLang="ko-KR" sz="3200" dirty="0" smtClean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endParaRPr lang="ko-KR" altLang="en-US" sz="3200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354581" y="4463534"/>
            <a:ext cx="102463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600" dirty="0" smtClean="0">
                <a:solidFill>
                  <a:srgbClr val="EE7107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결론</a:t>
            </a:r>
            <a:endParaRPr lang="ko-KR" altLang="en-US" sz="3600" dirty="0">
              <a:solidFill>
                <a:srgbClr val="EE7107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5264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" name="그룹 125"/>
          <p:cNvGrpSpPr/>
          <p:nvPr/>
        </p:nvGrpSpPr>
        <p:grpSpPr>
          <a:xfrm>
            <a:off x="404959" y="299446"/>
            <a:ext cx="9872516" cy="200025"/>
            <a:chOff x="404959" y="443704"/>
            <a:chExt cx="9872516" cy="200025"/>
          </a:xfrm>
          <a:solidFill>
            <a:srgbClr val="002060"/>
          </a:solidFill>
        </p:grpSpPr>
        <p:cxnSp>
          <p:nvCxnSpPr>
            <p:cNvPr id="12" name="직선 연결선 11"/>
            <p:cNvCxnSpPr/>
            <p:nvPr/>
          </p:nvCxnSpPr>
          <p:spPr>
            <a:xfrm>
              <a:off x="404959" y="443704"/>
              <a:ext cx="9872516" cy="0"/>
            </a:xfrm>
            <a:prstGeom prst="line">
              <a:avLst/>
            </a:prstGeom>
            <a:grpFill/>
            <a:ln w="3175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/>
            <p:cNvCxnSpPr/>
            <p:nvPr/>
          </p:nvCxnSpPr>
          <p:spPr>
            <a:xfrm>
              <a:off x="2429739" y="443704"/>
              <a:ext cx="0" cy="200025"/>
            </a:xfrm>
            <a:prstGeom prst="line">
              <a:avLst/>
            </a:prstGeom>
            <a:grpFill/>
            <a:ln w="3175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7" name="TextBox 116"/>
          <p:cNvSpPr txBox="1"/>
          <p:nvPr/>
        </p:nvSpPr>
        <p:spPr>
          <a:xfrm>
            <a:off x="443058" y="740984"/>
            <a:ext cx="75833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01</a:t>
            </a:r>
            <a:r>
              <a:rPr lang="en-US" altLang="ko-KR" b="1" dirty="0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b="1" dirty="0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결론</a:t>
            </a:r>
            <a:endParaRPr lang="ko-KR" altLang="en-US" b="1" dirty="0">
              <a:solidFill>
                <a:srgbClr val="0E273D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18" name="TextBox 117"/>
          <p:cNvSpPr txBox="1"/>
          <p:nvPr/>
        </p:nvSpPr>
        <p:spPr>
          <a:xfrm>
            <a:off x="2508588" y="315881"/>
            <a:ext cx="1330042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eaLnBrk="0" latinLnBrk="0" hangingPunct="0"/>
            <a:r>
              <a:rPr lang="ko-KR" altLang="en-US" sz="1000" spc="-50" dirty="0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결론</a:t>
            </a:r>
            <a:endParaRPr lang="ko-KR" altLang="en-US" sz="1000" spc="-50" dirty="0">
              <a:solidFill>
                <a:srgbClr val="0E273D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825058" y="2307575"/>
            <a:ext cx="7032318" cy="3139321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b="1" dirty="0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1. </a:t>
            </a:r>
            <a:r>
              <a:rPr lang="ko-KR" altLang="en-US" b="1" dirty="0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결론</a:t>
            </a:r>
            <a:endParaRPr lang="en-US" altLang="ko-KR" b="1" dirty="0" smtClean="0">
              <a:solidFill>
                <a:srgbClr val="0E273D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>
              <a:defRPr/>
            </a:pPr>
            <a:r>
              <a:rPr lang="en-US" altLang="ko-KR" dirty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dirty="0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- </a:t>
            </a:r>
            <a:r>
              <a:rPr lang="ko-KR" altLang="en-US" dirty="0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일렉트론을 도입할지 여부는 개발자의 몫</a:t>
            </a:r>
            <a:r>
              <a:rPr lang="en-US" altLang="ko-KR" dirty="0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! (</a:t>
            </a:r>
            <a:r>
              <a:rPr lang="ko-KR" altLang="en-US" dirty="0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필요와 상황에 따라</a:t>
            </a:r>
            <a:r>
              <a:rPr lang="en-US" altLang="ko-KR" dirty="0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…)</a:t>
            </a:r>
            <a:endParaRPr lang="en-US" altLang="ko-KR" dirty="0">
              <a:solidFill>
                <a:srgbClr val="0E273D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>
              <a:defRPr/>
            </a:pPr>
            <a:endParaRPr lang="en-US" altLang="ko-KR" dirty="0" smtClean="0">
              <a:solidFill>
                <a:srgbClr val="0E273D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>
              <a:defRPr/>
            </a:pPr>
            <a:r>
              <a:rPr lang="en-US" altLang="ko-KR" dirty="0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2. </a:t>
            </a:r>
            <a:r>
              <a:rPr lang="ko-KR" altLang="en-US" dirty="0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느낀 점</a:t>
            </a:r>
            <a:endParaRPr lang="en-US" altLang="ko-KR" dirty="0" smtClean="0">
              <a:solidFill>
                <a:srgbClr val="0E273D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>
              <a:defRPr/>
            </a:pPr>
            <a:r>
              <a:rPr lang="en-US" altLang="ko-KR" dirty="0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- </a:t>
            </a:r>
            <a:r>
              <a:rPr lang="ko-KR" altLang="en-US" dirty="0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세상에는 똑똑한 사람들이 넘쳐 난다</a:t>
            </a:r>
            <a:endParaRPr lang="en-US" altLang="ko-KR" dirty="0" smtClean="0">
              <a:solidFill>
                <a:srgbClr val="0E273D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>
              <a:defRPr/>
            </a:pPr>
            <a:r>
              <a:rPr lang="en-US" altLang="ko-KR" dirty="0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- </a:t>
            </a:r>
            <a:r>
              <a:rPr lang="ko-KR" altLang="en-US" dirty="0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아직도 배워야 할 것이 너무나 많다</a:t>
            </a:r>
            <a:endParaRPr lang="en-US" altLang="ko-KR" dirty="0" smtClean="0">
              <a:solidFill>
                <a:srgbClr val="0E273D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>
              <a:defRPr/>
            </a:pPr>
            <a:r>
              <a:rPr lang="en-US" altLang="ko-KR" dirty="0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- </a:t>
            </a:r>
            <a:r>
              <a:rPr lang="ko-KR" altLang="en-US" dirty="0" err="1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해피</a:t>
            </a:r>
            <a:r>
              <a:rPr lang="ko-KR" altLang="en-US" dirty="0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dirty="0" err="1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해피한</a:t>
            </a:r>
            <a:r>
              <a:rPr lang="ko-KR" altLang="en-US" dirty="0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개발 하고 싶다</a:t>
            </a:r>
            <a:endParaRPr lang="en-US" altLang="ko-KR" dirty="0">
              <a:solidFill>
                <a:srgbClr val="0E273D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>
              <a:defRPr/>
            </a:pPr>
            <a:endParaRPr lang="en-US" altLang="ko-KR" dirty="0" smtClean="0">
              <a:solidFill>
                <a:srgbClr val="0E273D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>
              <a:defRPr/>
            </a:pPr>
            <a:r>
              <a:rPr lang="en-US" altLang="ko-KR" dirty="0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3. </a:t>
            </a:r>
            <a:r>
              <a:rPr lang="ko-KR" altLang="en-US" dirty="0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앞으로 해야 할 것</a:t>
            </a:r>
            <a:endParaRPr lang="en-US" altLang="ko-KR" dirty="0" smtClean="0">
              <a:solidFill>
                <a:srgbClr val="0E273D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>
              <a:defRPr/>
            </a:pPr>
            <a:r>
              <a:rPr lang="en-US" altLang="ko-KR" dirty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dirty="0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- Java Script  </a:t>
            </a:r>
            <a:r>
              <a:rPr lang="ko-KR" altLang="en-US" dirty="0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및 </a:t>
            </a:r>
            <a:r>
              <a:rPr lang="en-US" altLang="ko-KR" dirty="0" err="1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NodeJS</a:t>
            </a:r>
            <a:r>
              <a:rPr lang="en-US" altLang="ko-KR" dirty="0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dirty="0" err="1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스터디가</a:t>
            </a:r>
            <a:r>
              <a:rPr lang="ko-KR" altLang="en-US" dirty="0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필요</a:t>
            </a:r>
            <a:endParaRPr lang="en-US" altLang="ko-KR" dirty="0" smtClean="0">
              <a:solidFill>
                <a:srgbClr val="0E273D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>
              <a:defRPr/>
            </a:pPr>
            <a:r>
              <a:rPr lang="en-US" altLang="ko-KR" dirty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dirty="0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- </a:t>
            </a:r>
            <a:r>
              <a:rPr lang="ko-KR" altLang="en-US" dirty="0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실무에 적용하기 위한 가능성을 좀 더 살펴볼 필요</a:t>
            </a:r>
            <a:endParaRPr lang="ko-KR" altLang="en-US" dirty="0">
              <a:solidFill>
                <a:srgbClr val="0E273D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84319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3394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80001" y="5129040"/>
            <a:ext cx="2364611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latinLnBrk="0" hangingPunct="0">
              <a:lnSpc>
                <a:spcPct val="120000"/>
              </a:lnSpc>
            </a:pPr>
            <a:r>
              <a:rPr lang="en-US" altLang="ko-KR" sz="1200" spc="-50" dirty="0" smtClean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01  |  </a:t>
            </a:r>
            <a:r>
              <a:rPr lang="ko-KR" altLang="en-US" sz="1200" spc="-50" dirty="0" smtClean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현황</a:t>
            </a:r>
            <a:endParaRPr lang="en-US" altLang="ko-KR" sz="1200" spc="-50" dirty="0" smtClean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eaLnBrk="0" latinLnBrk="0" hangingPunct="0">
              <a:lnSpc>
                <a:spcPct val="120000"/>
              </a:lnSpc>
            </a:pPr>
            <a:r>
              <a:rPr lang="en-US" altLang="ko-KR" sz="1200" spc="-50" dirty="0" smtClean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02  |  </a:t>
            </a:r>
            <a:r>
              <a:rPr lang="ko-KR" altLang="en-US" sz="1200" spc="-50" dirty="0" smtClean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스터디 배경</a:t>
            </a:r>
            <a:endParaRPr lang="en-US" altLang="ko-KR" sz="1200" spc="-50" dirty="0" smtClean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395559" y="3674684"/>
            <a:ext cx="15271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01</a:t>
            </a:r>
            <a:r>
              <a:rPr lang="en-US" altLang="ko-KR" sz="3200" dirty="0" smtClean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endParaRPr lang="ko-KR" altLang="en-US" sz="320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354581" y="4463534"/>
            <a:ext cx="419537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600" dirty="0" smtClean="0">
                <a:solidFill>
                  <a:srgbClr val="EE7107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일렉트론 스터디 배경</a:t>
            </a:r>
            <a:endParaRPr lang="ko-KR" altLang="en-US" sz="3600" dirty="0">
              <a:solidFill>
                <a:srgbClr val="EE7107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9133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" name="그룹 125"/>
          <p:cNvGrpSpPr/>
          <p:nvPr/>
        </p:nvGrpSpPr>
        <p:grpSpPr>
          <a:xfrm>
            <a:off x="404959" y="299446"/>
            <a:ext cx="9872516" cy="200025"/>
            <a:chOff x="404959" y="443704"/>
            <a:chExt cx="9872516" cy="200025"/>
          </a:xfrm>
          <a:solidFill>
            <a:srgbClr val="002060"/>
          </a:solidFill>
        </p:grpSpPr>
        <p:cxnSp>
          <p:nvCxnSpPr>
            <p:cNvPr id="12" name="직선 연결선 11"/>
            <p:cNvCxnSpPr/>
            <p:nvPr/>
          </p:nvCxnSpPr>
          <p:spPr>
            <a:xfrm>
              <a:off x="404959" y="443704"/>
              <a:ext cx="9872516" cy="0"/>
            </a:xfrm>
            <a:prstGeom prst="line">
              <a:avLst/>
            </a:prstGeom>
            <a:grpFill/>
            <a:ln w="3175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/>
            <p:cNvCxnSpPr/>
            <p:nvPr/>
          </p:nvCxnSpPr>
          <p:spPr>
            <a:xfrm>
              <a:off x="2429739" y="443704"/>
              <a:ext cx="0" cy="200025"/>
            </a:xfrm>
            <a:prstGeom prst="line">
              <a:avLst/>
            </a:prstGeom>
            <a:grpFill/>
            <a:ln w="3175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7" name="TextBox 116"/>
          <p:cNvSpPr txBox="1"/>
          <p:nvPr/>
        </p:nvSpPr>
        <p:spPr>
          <a:xfrm>
            <a:off x="443059" y="740984"/>
            <a:ext cx="35713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01</a:t>
            </a:r>
            <a:r>
              <a:rPr lang="en-US" altLang="ko-KR" b="1" dirty="0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b="1" dirty="0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현황 </a:t>
            </a:r>
            <a:r>
              <a:rPr lang="en-US" altLang="ko-KR" b="1" dirty="0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- </a:t>
            </a:r>
            <a:r>
              <a:rPr lang="ko-KR" altLang="en-US" b="1" dirty="0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고객이 원하는 것</a:t>
            </a:r>
            <a:r>
              <a:rPr lang="en-US" altLang="ko-KR" b="1" dirty="0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?</a:t>
            </a:r>
            <a:endParaRPr lang="ko-KR" altLang="en-US" b="1" dirty="0">
              <a:solidFill>
                <a:srgbClr val="0E273D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18" name="TextBox 117"/>
          <p:cNvSpPr txBox="1"/>
          <p:nvPr/>
        </p:nvSpPr>
        <p:spPr>
          <a:xfrm>
            <a:off x="2508588" y="315881"/>
            <a:ext cx="1330042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eaLnBrk="0" latinLnBrk="0" hangingPunct="0"/>
            <a:r>
              <a:rPr lang="ko-KR" altLang="en-US" sz="1000" spc="-50" dirty="0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일렉트론 스터디 배경</a:t>
            </a:r>
            <a:endParaRPr lang="ko-KR" altLang="en-US" sz="1000" spc="-50" dirty="0">
              <a:solidFill>
                <a:srgbClr val="0E273D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9379603"/>
              </p:ext>
            </p:extLst>
          </p:nvPr>
        </p:nvGraphicFramePr>
        <p:xfrm>
          <a:off x="443059" y="1300384"/>
          <a:ext cx="9947850" cy="762580"/>
        </p:xfrm>
        <a:graphic>
          <a:graphicData uri="http://schemas.openxmlformats.org/drawingml/2006/table">
            <a:tbl>
              <a:tblPr firstRow="1" bandRow="1"/>
              <a:tblGrid>
                <a:gridCol w="99478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43481">
                <a:tc>
                  <a:txBody>
                    <a:bodyPr/>
                    <a:lstStyle>
                      <a:lvl1pPr marL="0" algn="l" defTabSz="1007943" rtl="0" eaLnBrk="1" latinLnBrk="1" hangingPunct="1">
                        <a:defRPr sz="1984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1pPr>
                      <a:lvl2pPr marL="503972" algn="l" defTabSz="1007943" rtl="0" eaLnBrk="1" latinLnBrk="1" hangingPunct="1">
                        <a:defRPr sz="1984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2pPr>
                      <a:lvl3pPr marL="1007943" algn="l" defTabSz="1007943" rtl="0" eaLnBrk="1" latinLnBrk="1" hangingPunct="1">
                        <a:defRPr sz="1984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3pPr>
                      <a:lvl4pPr marL="1511915" algn="l" defTabSz="1007943" rtl="0" eaLnBrk="1" latinLnBrk="1" hangingPunct="1">
                        <a:defRPr sz="1984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4pPr>
                      <a:lvl5pPr marL="2015886" algn="l" defTabSz="1007943" rtl="0" eaLnBrk="1" latinLnBrk="1" hangingPunct="1">
                        <a:defRPr sz="1984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5pPr>
                      <a:lvl6pPr marL="2519858" algn="l" defTabSz="1007943" rtl="0" eaLnBrk="1" latinLnBrk="1" hangingPunct="1">
                        <a:defRPr sz="1984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6pPr>
                      <a:lvl7pPr marL="3023829" algn="l" defTabSz="1007943" rtl="0" eaLnBrk="1" latinLnBrk="1" hangingPunct="1">
                        <a:defRPr sz="1984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7pPr>
                      <a:lvl8pPr marL="3527801" algn="l" defTabSz="1007943" rtl="0" eaLnBrk="1" latinLnBrk="1" hangingPunct="1">
                        <a:defRPr sz="1984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8pPr>
                      <a:lvl9pPr marL="4031772" algn="l" defTabSz="1007943" rtl="0" eaLnBrk="1" latinLnBrk="1" hangingPunct="1">
                        <a:defRPr sz="1984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9pPr>
                    </a:lstStyle>
                    <a:p>
                      <a:pPr marL="288000" indent="-252000" latinLnBrk="1">
                        <a:lnSpc>
                          <a:spcPct val="100000"/>
                        </a:lnSpc>
                        <a:spcAft>
                          <a:spcPts val="700"/>
                        </a:spcAft>
                        <a:buFont typeface="현대하모니 M" panose="02020603020101020101" pitchFamily="18" charset="-127"/>
                        <a:buChar char="□"/>
                      </a:pPr>
                      <a:r>
                        <a:rPr lang="ko-KR" altLang="en-US" sz="1600" baseline="0" dirty="0" smtClean="0">
                          <a:solidFill>
                            <a:srgbClr val="0E273D"/>
                          </a:solidFill>
                          <a:latin typeface="+mn-ea"/>
                          <a:ea typeface="나눔스퀘어라운드 Bold" panose="020B0600000101010101"/>
                        </a:rPr>
                        <a:t>고객은 좀 더 보기 좋고 직관적인 화면을 원한다</a:t>
                      </a:r>
                      <a:r>
                        <a:rPr lang="en-US" altLang="ko-KR" sz="1600" baseline="0" dirty="0" smtClean="0">
                          <a:solidFill>
                            <a:srgbClr val="0E273D"/>
                          </a:solidFill>
                          <a:latin typeface="+mn-ea"/>
                          <a:ea typeface="나눔스퀘어라운드 Bold" panose="020B0600000101010101"/>
                        </a:rPr>
                        <a:t>!</a:t>
                      </a:r>
                    </a:p>
                    <a:p>
                      <a:pPr marL="288000" indent="-252000" latinLnBrk="1">
                        <a:lnSpc>
                          <a:spcPct val="100000"/>
                        </a:lnSpc>
                        <a:spcAft>
                          <a:spcPts val="700"/>
                        </a:spcAft>
                        <a:buFont typeface="현대하모니 M" panose="02020603020101020101" pitchFamily="18" charset="-127"/>
                        <a:buChar char="□"/>
                      </a:pPr>
                      <a:r>
                        <a:rPr lang="ko-KR" altLang="en-US" sz="1600" baseline="0" dirty="0" smtClean="0">
                          <a:solidFill>
                            <a:srgbClr val="0E273D"/>
                          </a:solidFill>
                          <a:latin typeface="+mn-ea"/>
                          <a:ea typeface="나눔스퀘어라운드 Bold" panose="020B0600000101010101"/>
                        </a:rPr>
                        <a:t>특히 차트나 게이지 </a:t>
                      </a:r>
                      <a:r>
                        <a:rPr lang="ko-KR" altLang="en-US" sz="1600" baseline="0" dirty="0" err="1" smtClean="0">
                          <a:solidFill>
                            <a:srgbClr val="0E273D"/>
                          </a:solidFill>
                          <a:latin typeface="+mn-ea"/>
                          <a:ea typeface="나눔스퀘어라운드 Bold" panose="020B0600000101010101"/>
                        </a:rPr>
                        <a:t>위젯을</a:t>
                      </a:r>
                      <a:r>
                        <a:rPr lang="ko-KR" altLang="en-US" sz="1600" baseline="0" dirty="0" smtClean="0">
                          <a:solidFill>
                            <a:srgbClr val="0E273D"/>
                          </a:solidFill>
                          <a:latin typeface="+mn-ea"/>
                          <a:ea typeface="나눔스퀘어라운드 Bold" panose="020B0600000101010101"/>
                        </a:rPr>
                        <a:t> </a:t>
                      </a:r>
                      <a:r>
                        <a:rPr lang="en-US" altLang="ko-KR" sz="1600" baseline="0" dirty="0" smtClean="0">
                          <a:solidFill>
                            <a:srgbClr val="0E273D"/>
                          </a:solidFill>
                          <a:latin typeface="+mn-ea"/>
                          <a:ea typeface="나눔스퀘어라운드 Bold" panose="020B0600000101010101"/>
                        </a:rPr>
                        <a:t>(</a:t>
                      </a:r>
                      <a:r>
                        <a:rPr lang="ko-KR" altLang="en-US" sz="1600" baseline="0" dirty="0" smtClean="0">
                          <a:solidFill>
                            <a:srgbClr val="0E273D"/>
                          </a:solidFill>
                          <a:latin typeface="+mn-ea"/>
                          <a:ea typeface="나눔스퀘어라운드 Bold" panose="020B0600000101010101"/>
                        </a:rPr>
                        <a:t>그러나 구현은 어렵고</a:t>
                      </a:r>
                      <a:r>
                        <a:rPr lang="en-US" altLang="ko-KR" sz="1600" baseline="0" dirty="0" smtClean="0">
                          <a:solidFill>
                            <a:srgbClr val="0E273D"/>
                          </a:solidFill>
                          <a:latin typeface="+mn-ea"/>
                          <a:ea typeface="나눔스퀘어라운드 Bold" panose="020B0600000101010101"/>
                        </a:rPr>
                        <a:t>, </a:t>
                      </a:r>
                      <a:r>
                        <a:rPr lang="ko-KR" altLang="en-US" sz="1600" baseline="0" dirty="0" smtClean="0">
                          <a:solidFill>
                            <a:srgbClr val="0E273D"/>
                          </a:solidFill>
                          <a:latin typeface="+mn-ea"/>
                          <a:ea typeface="나눔스퀘어라운드 Bold" panose="020B0600000101010101"/>
                        </a:rPr>
                        <a:t>일정 맞추기도 힘들고</a:t>
                      </a:r>
                      <a:r>
                        <a:rPr lang="en-US" altLang="ko-KR" sz="1600" baseline="0" dirty="0" smtClean="0">
                          <a:solidFill>
                            <a:srgbClr val="0E273D"/>
                          </a:solidFill>
                          <a:latin typeface="+mn-ea"/>
                          <a:ea typeface="나눔스퀘어라운드 Bold" panose="020B0600000101010101"/>
                        </a:rPr>
                        <a:t>…)</a:t>
                      </a:r>
                      <a:endParaRPr lang="ko-KR" altLang="en-US" sz="1600" baseline="0" dirty="0" smtClean="0">
                        <a:solidFill>
                          <a:srgbClr val="0E273D"/>
                        </a:solidFill>
                        <a:latin typeface="+mn-ea"/>
                        <a:ea typeface="나눔스퀘어라운드 Bold" panose="020B0600000101010101"/>
                      </a:endParaRPr>
                    </a:p>
                  </a:txBody>
                  <a:tcPr marL="99060" marR="99060" marT="78000" marB="10800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4100" name="Picture 4" descr="VUE.JSì ëí ì´ë¯¸ì§ ê²ìê²°ê³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6820" y="2633684"/>
            <a:ext cx="3292052" cy="2587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ê´ë ¨ ì´ë¯¸ì§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059" y="2297232"/>
            <a:ext cx="1582882" cy="1470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VUE.JSì ëí ì´ë¯¸ì§ ê²ìê²°ê³¼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7831" y="2112374"/>
            <a:ext cx="1831108" cy="587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70711" y="2369152"/>
            <a:ext cx="4263758" cy="406377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98719" y="4914899"/>
            <a:ext cx="3066390" cy="2449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415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" name="그룹 125"/>
          <p:cNvGrpSpPr/>
          <p:nvPr/>
        </p:nvGrpSpPr>
        <p:grpSpPr>
          <a:xfrm>
            <a:off x="404959" y="299446"/>
            <a:ext cx="9872516" cy="200025"/>
            <a:chOff x="404959" y="443704"/>
            <a:chExt cx="9872516" cy="200025"/>
          </a:xfrm>
          <a:solidFill>
            <a:srgbClr val="002060"/>
          </a:solidFill>
        </p:grpSpPr>
        <p:cxnSp>
          <p:nvCxnSpPr>
            <p:cNvPr id="12" name="직선 연결선 11"/>
            <p:cNvCxnSpPr/>
            <p:nvPr/>
          </p:nvCxnSpPr>
          <p:spPr>
            <a:xfrm>
              <a:off x="404959" y="443704"/>
              <a:ext cx="9872516" cy="0"/>
            </a:xfrm>
            <a:prstGeom prst="line">
              <a:avLst/>
            </a:prstGeom>
            <a:grpFill/>
            <a:ln w="3175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/>
            <p:cNvCxnSpPr/>
            <p:nvPr/>
          </p:nvCxnSpPr>
          <p:spPr>
            <a:xfrm>
              <a:off x="2429739" y="443704"/>
              <a:ext cx="0" cy="200025"/>
            </a:xfrm>
            <a:prstGeom prst="line">
              <a:avLst/>
            </a:prstGeom>
            <a:grpFill/>
            <a:ln w="3175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7" name="TextBox 116"/>
          <p:cNvSpPr txBox="1"/>
          <p:nvPr/>
        </p:nvSpPr>
        <p:spPr>
          <a:xfrm>
            <a:off x="443059" y="740984"/>
            <a:ext cx="35713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01</a:t>
            </a:r>
            <a:r>
              <a:rPr lang="en-US" altLang="ko-KR" b="1" dirty="0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b="1" dirty="0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현황 </a:t>
            </a:r>
            <a:r>
              <a:rPr lang="en-US" altLang="ko-KR" b="1" dirty="0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- </a:t>
            </a:r>
            <a:r>
              <a:rPr lang="ko-KR" altLang="en-US" b="1" dirty="0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하지만 현실은</a:t>
            </a:r>
            <a:endParaRPr lang="ko-KR" altLang="en-US" b="1" dirty="0">
              <a:solidFill>
                <a:srgbClr val="0E273D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18" name="TextBox 117"/>
          <p:cNvSpPr txBox="1"/>
          <p:nvPr/>
        </p:nvSpPr>
        <p:spPr>
          <a:xfrm>
            <a:off x="2508588" y="315881"/>
            <a:ext cx="1330042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eaLnBrk="0" latinLnBrk="0" hangingPunct="0"/>
            <a:r>
              <a:rPr lang="ko-KR" altLang="en-US" sz="1000" spc="-50" dirty="0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일렉트론 스터디 배경</a:t>
            </a:r>
            <a:endParaRPr lang="ko-KR" altLang="en-US" sz="1000" spc="-50" dirty="0">
              <a:solidFill>
                <a:srgbClr val="0E273D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7675889"/>
              </p:ext>
            </p:extLst>
          </p:nvPr>
        </p:nvGraphicFramePr>
        <p:xfrm>
          <a:off x="443059" y="1300384"/>
          <a:ext cx="9947850" cy="1095320"/>
        </p:xfrm>
        <a:graphic>
          <a:graphicData uri="http://schemas.openxmlformats.org/drawingml/2006/table">
            <a:tbl>
              <a:tblPr firstRow="1" bandRow="1"/>
              <a:tblGrid>
                <a:gridCol w="99478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711286">
                <a:tc>
                  <a:txBody>
                    <a:bodyPr/>
                    <a:lstStyle>
                      <a:lvl1pPr marL="0" algn="l" defTabSz="1007943" rtl="0" eaLnBrk="1" latinLnBrk="1" hangingPunct="1">
                        <a:defRPr sz="1984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1pPr>
                      <a:lvl2pPr marL="503972" algn="l" defTabSz="1007943" rtl="0" eaLnBrk="1" latinLnBrk="1" hangingPunct="1">
                        <a:defRPr sz="1984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2pPr>
                      <a:lvl3pPr marL="1007943" algn="l" defTabSz="1007943" rtl="0" eaLnBrk="1" latinLnBrk="1" hangingPunct="1">
                        <a:defRPr sz="1984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3pPr>
                      <a:lvl4pPr marL="1511915" algn="l" defTabSz="1007943" rtl="0" eaLnBrk="1" latinLnBrk="1" hangingPunct="1">
                        <a:defRPr sz="1984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4pPr>
                      <a:lvl5pPr marL="2015886" algn="l" defTabSz="1007943" rtl="0" eaLnBrk="1" latinLnBrk="1" hangingPunct="1">
                        <a:defRPr sz="1984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5pPr>
                      <a:lvl6pPr marL="2519858" algn="l" defTabSz="1007943" rtl="0" eaLnBrk="1" latinLnBrk="1" hangingPunct="1">
                        <a:defRPr sz="1984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6pPr>
                      <a:lvl7pPr marL="3023829" algn="l" defTabSz="1007943" rtl="0" eaLnBrk="1" latinLnBrk="1" hangingPunct="1">
                        <a:defRPr sz="1984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7pPr>
                      <a:lvl8pPr marL="3527801" algn="l" defTabSz="1007943" rtl="0" eaLnBrk="1" latinLnBrk="1" hangingPunct="1">
                        <a:defRPr sz="1984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8pPr>
                      <a:lvl9pPr marL="4031772" algn="l" defTabSz="1007943" rtl="0" eaLnBrk="1" latinLnBrk="1" hangingPunct="1">
                        <a:defRPr sz="1984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9pPr>
                    </a:lstStyle>
                    <a:p>
                      <a:pPr marL="288000" indent="-252000" latinLnBrk="1">
                        <a:lnSpc>
                          <a:spcPct val="100000"/>
                        </a:lnSpc>
                        <a:spcAft>
                          <a:spcPts val="700"/>
                        </a:spcAft>
                        <a:buFont typeface="현대하모니 M" panose="02020603020101020101" pitchFamily="18" charset="-127"/>
                        <a:buChar char="□"/>
                      </a:pPr>
                      <a:r>
                        <a:rPr lang="ko-KR" altLang="en-US" sz="1600" baseline="0" dirty="0" smtClean="0">
                          <a:solidFill>
                            <a:srgbClr val="0E273D"/>
                          </a:solidFill>
                          <a:latin typeface="+mn-ea"/>
                          <a:ea typeface="나눔스퀘어라운드 Bold" panose="020B0600000101010101"/>
                        </a:rPr>
                        <a:t>제어기 팀이 진행하는 프로젝트 특성 상 차트나 게이지 </a:t>
                      </a:r>
                      <a:r>
                        <a:rPr lang="ko-KR" altLang="en-US" sz="1600" baseline="0" dirty="0" err="1" smtClean="0">
                          <a:solidFill>
                            <a:srgbClr val="0E273D"/>
                          </a:solidFill>
                          <a:latin typeface="+mn-ea"/>
                          <a:ea typeface="나눔스퀘어라운드 Bold" panose="020B0600000101010101"/>
                        </a:rPr>
                        <a:t>위젯이</a:t>
                      </a:r>
                      <a:r>
                        <a:rPr lang="ko-KR" altLang="en-US" sz="1600" baseline="0" dirty="0" smtClean="0">
                          <a:solidFill>
                            <a:srgbClr val="0E273D"/>
                          </a:solidFill>
                          <a:latin typeface="+mn-ea"/>
                          <a:ea typeface="나눔스퀘어라운드 Bold" panose="020B0600000101010101"/>
                        </a:rPr>
                        <a:t> 도구 화면에 많이 표현됨</a:t>
                      </a:r>
                      <a:endParaRPr lang="en-US" altLang="ko-KR" sz="1600" baseline="0" dirty="0" smtClean="0">
                        <a:solidFill>
                          <a:srgbClr val="0E273D"/>
                        </a:solidFill>
                        <a:latin typeface="+mn-ea"/>
                        <a:ea typeface="나눔스퀘어라운드 Bold" panose="020B0600000101010101"/>
                      </a:endParaRPr>
                    </a:p>
                    <a:p>
                      <a:pPr marL="288000" indent="-252000" latinLnBrk="1">
                        <a:lnSpc>
                          <a:spcPct val="100000"/>
                        </a:lnSpc>
                        <a:spcAft>
                          <a:spcPts val="700"/>
                        </a:spcAft>
                        <a:buFont typeface="현대하모니 M" panose="02020603020101020101" pitchFamily="18" charset="-127"/>
                        <a:buChar char="□"/>
                      </a:pPr>
                      <a:r>
                        <a:rPr lang="ko-KR" altLang="en-US" sz="1600" baseline="0" dirty="0" smtClean="0">
                          <a:solidFill>
                            <a:srgbClr val="0E273D"/>
                          </a:solidFill>
                          <a:latin typeface="+mn-ea"/>
                          <a:ea typeface="나눔스퀘어라운드 Bold" panose="020B0600000101010101"/>
                        </a:rPr>
                        <a:t>이런 특화된 </a:t>
                      </a:r>
                      <a:r>
                        <a:rPr lang="ko-KR" altLang="en-US" sz="1600" baseline="0" dirty="0" err="1" smtClean="0">
                          <a:solidFill>
                            <a:srgbClr val="0E273D"/>
                          </a:solidFill>
                          <a:latin typeface="+mn-ea"/>
                          <a:ea typeface="나눔스퀘어라운드 Bold" panose="020B0600000101010101"/>
                        </a:rPr>
                        <a:t>위젯은</a:t>
                      </a:r>
                      <a:r>
                        <a:rPr lang="ko-KR" altLang="en-US" sz="1600" baseline="0" dirty="0" smtClean="0">
                          <a:solidFill>
                            <a:srgbClr val="0E273D"/>
                          </a:solidFill>
                          <a:latin typeface="+mn-ea"/>
                          <a:ea typeface="나눔스퀘어라운드 Bold" panose="020B0600000101010101"/>
                        </a:rPr>
                        <a:t> 우리가 직접 상속하여 구현을 해야 함</a:t>
                      </a:r>
                      <a:endParaRPr lang="en-US" altLang="ko-KR" sz="1600" baseline="0" dirty="0" smtClean="0">
                        <a:solidFill>
                          <a:srgbClr val="0E273D"/>
                        </a:solidFill>
                        <a:latin typeface="+mn-ea"/>
                        <a:ea typeface="나눔스퀘어라운드 Bold" panose="020B0600000101010101"/>
                      </a:endParaRPr>
                    </a:p>
                    <a:p>
                      <a:pPr marL="288000" indent="-252000" latinLnBrk="1">
                        <a:lnSpc>
                          <a:spcPct val="100000"/>
                        </a:lnSpc>
                        <a:spcAft>
                          <a:spcPts val="700"/>
                        </a:spcAft>
                        <a:buFont typeface="현대하모니 M" panose="02020603020101020101" pitchFamily="18" charset="-127"/>
                        <a:buChar char="□"/>
                      </a:pPr>
                      <a:r>
                        <a:rPr lang="ko-KR" altLang="en-US" sz="1600" baseline="0" dirty="0" smtClean="0">
                          <a:solidFill>
                            <a:srgbClr val="0E273D"/>
                          </a:solidFill>
                          <a:latin typeface="+mn-ea"/>
                          <a:ea typeface="나눔스퀘어라운드 Bold" panose="020B0600000101010101"/>
                        </a:rPr>
                        <a:t>일정에 </a:t>
                      </a:r>
                      <a:r>
                        <a:rPr lang="ko-KR" altLang="en-US" sz="1600" baseline="0" dirty="0" err="1" smtClean="0">
                          <a:solidFill>
                            <a:srgbClr val="0E273D"/>
                          </a:solidFill>
                          <a:latin typeface="+mn-ea"/>
                          <a:ea typeface="나눔스퀘어라운드 Bold" panose="020B0600000101010101"/>
                        </a:rPr>
                        <a:t>쪼달리고</a:t>
                      </a:r>
                      <a:r>
                        <a:rPr lang="en-US" altLang="ko-KR" sz="1600" baseline="0" dirty="0" smtClean="0">
                          <a:solidFill>
                            <a:srgbClr val="0E273D"/>
                          </a:solidFill>
                          <a:latin typeface="+mn-ea"/>
                          <a:ea typeface="나눔스퀘어라운드 Bold" panose="020B0600000101010101"/>
                        </a:rPr>
                        <a:t>, </a:t>
                      </a:r>
                      <a:r>
                        <a:rPr lang="ko-KR" altLang="en-US" sz="1600" baseline="0" dirty="0" smtClean="0">
                          <a:solidFill>
                            <a:srgbClr val="0E273D"/>
                          </a:solidFill>
                          <a:latin typeface="+mn-ea"/>
                          <a:ea typeface="나눔스퀘어라운드 Bold" panose="020B0600000101010101"/>
                        </a:rPr>
                        <a:t>디자인 능력이 부족한 </a:t>
                      </a:r>
                      <a:r>
                        <a:rPr lang="en-US" altLang="ko-KR" sz="1600" baseline="0" dirty="0" smtClean="0">
                          <a:solidFill>
                            <a:srgbClr val="0E273D"/>
                          </a:solidFill>
                          <a:latin typeface="+mn-ea"/>
                          <a:ea typeface="나눔스퀘어라운드 Bold" panose="020B0600000101010101"/>
                        </a:rPr>
                        <a:t>J</a:t>
                      </a:r>
                      <a:r>
                        <a:rPr lang="ko-KR" altLang="en-US" sz="1600" baseline="0" dirty="0" smtClean="0">
                          <a:solidFill>
                            <a:srgbClr val="0E273D"/>
                          </a:solidFill>
                          <a:latin typeface="+mn-ea"/>
                          <a:ea typeface="나눔스퀘어라운드 Bold" panose="020B0600000101010101"/>
                        </a:rPr>
                        <a:t>선임은 그저 울 수 밖에 없음</a:t>
                      </a:r>
                      <a:r>
                        <a:rPr lang="en-US" altLang="ko-KR" sz="1600" baseline="0" dirty="0" smtClean="0">
                          <a:solidFill>
                            <a:srgbClr val="0E273D"/>
                          </a:solidFill>
                          <a:latin typeface="+mn-ea"/>
                          <a:ea typeface="나눔스퀘어라운드 Bold" panose="020B0600000101010101"/>
                        </a:rPr>
                        <a:t>.</a:t>
                      </a:r>
                      <a:endParaRPr lang="ko-KR" altLang="en-US" sz="1600" baseline="0" dirty="0" smtClean="0">
                        <a:solidFill>
                          <a:srgbClr val="0E273D"/>
                        </a:solidFill>
                        <a:latin typeface="+mn-ea"/>
                        <a:ea typeface="나눔스퀘어라운드 Bold" panose="020B0600000101010101"/>
                      </a:endParaRPr>
                    </a:p>
                  </a:txBody>
                  <a:tcPr marL="99060" marR="99060" marT="78000" marB="10800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5126" name="Picture 6" descr="ì°ë¦° ìë§ ìë ê±°ì¼ì ëí ì´ë¯¸ì§ ê²ìê²°ê³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4201" y="2923822"/>
            <a:ext cx="7203782" cy="3998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5381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" name="그룹 125"/>
          <p:cNvGrpSpPr/>
          <p:nvPr/>
        </p:nvGrpSpPr>
        <p:grpSpPr>
          <a:xfrm>
            <a:off x="404959" y="299446"/>
            <a:ext cx="9872516" cy="200025"/>
            <a:chOff x="404959" y="443704"/>
            <a:chExt cx="9872516" cy="200025"/>
          </a:xfrm>
          <a:solidFill>
            <a:srgbClr val="002060"/>
          </a:solidFill>
        </p:grpSpPr>
        <p:cxnSp>
          <p:nvCxnSpPr>
            <p:cNvPr id="12" name="직선 연결선 11"/>
            <p:cNvCxnSpPr/>
            <p:nvPr/>
          </p:nvCxnSpPr>
          <p:spPr>
            <a:xfrm>
              <a:off x="404959" y="443704"/>
              <a:ext cx="9872516" cy="0"/>
            </a:xfrm>
            <a:prstGeom prst="line">
              <a:avLst/>
            </a:prstGeom>
            <a:grpFill/>
            <a:ln w="3175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/>
            <p:cNvCxnSpPr/>
            <p:nvPr/>
          </p:nvCxnSpPr>
          <p:spPr>
            <a:xfrm>
              <a:off x="2429739" y="443704"/>
              <a:ext cx="0" cy="200025"/>
            </a:xfrm>
            <a:prstGeom prst="line">
              <a:avLst/>
            </a:prstGeom>
            <a:grpFill/>
            <a:ln w="3175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7" name="TextBox 116"/>
          <p:cNvSpPr txBox="1"/>
          <p:nvPr/>
        </p:nvSpPr>
        <p:spPr>
          <a:xfrm>
            <a:off x="443059" y="740984"/>
            <a:ext cx="35713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01</a:t>
            </a:r>
            <a:r>
              <a:rPr lang="en-US" altLang="ko-KR" b="1" dirty="0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b="1" dirty="0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현황 </a:t>
            </a:r>
            <a:r>
              <a:rPr lang="en-US" altLang="ko-KR" b="1" dirty="0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- </a:t>
            </a:r>
            <a:r>
              <a:rPr lang="ko-KR" altLang="en-US" b="1" dirty="0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해결책</a:t>
            </a:r>
            <a:r>
              <a:rPr lang="en-US" altLang="ko-KR" b="1" dirty="0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?!</a:t>
            </a:r>
            <a:endParaRPr lang="ko-KR" altLang="en-US" b="1" dirty="0">
              <a:solidFill>
                <a:srgbClr val="0E273D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18" name="TextBox 117"/>
          <p:cNvSpPr txBox="1"/>
          <p:nvPr/>
        </p:nvSpPr>
        <p:spPr>
          <a:xfrm>
            <a:off x="2508588" y="315881"/>
            <a:ext cx="1330042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eaLnBrk="0" latinLnBrk="0" hangingPunct="0"/>
            <a:r>
              <a:rPr lang="ko-KR" altLang="en-US" sz="1000" spc="-50" dirty="0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일렉트론 스터디 배경</a:t>
            </a:r>
            <a:endParaRPr lang="ko-KR" altLang="en-US" sz="1000" spc="-50" dirty="0">
              <a:solidFill>
                <a:srgbClr val="0E273D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7708945"/>
              </p:ext>
            </p:extLst>
          </p:nvPr>
        </p:nvGraphicFramePr>
        <p:xfrm>
          <a:off x="443059" y="1300384"/>
          <a:ext cx="9947850" cy="762580"/>
        </p:xfrm>
        <a:graphic>
          <a:graphicData uri="http://schemas.openxmlformats.org/drawingml/2006/table">
            <a:tbl>
              <a:tblPr firstRow="1" bandRow="1"/>
              <a:tblGrid>
                <a:gridCol w="99478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711286">
                <a:tc>
                  <a:txBody>
                    <a:bodyPr/>
                    <a:lstStyle>
                      <a:lvl1pPr marL="0" algn="l" defTabSz="1007943" rtl="0" eaLnBrk="1" latinLnBrk="1" hangingPunct="1">
                        <a:defRPr sz="1984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1pPr>
                      <a:lvl2pPr marL="503972" algn="l" defTabSz="1007943" rtl="0" eaLnBrk="1" latinLnBrk="1" hangingPunct="1">
                        <a:defRPr sz="1984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2pPr>
                      <a:lvl3pPr marL="1007943" algn="l" defTabSz="1007943" rtl="0" eaLnBrk="1" latinLnBrk="1" hangingPunct="1">
                        <a:defRPr sz="1984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3pPr>
                      <a:lvl4pPr marL="1511915" algn="l" defTabSz="1007943" rtl="0" eaLnBrk="1" latinLnBrk="1" hangingPunct="1">
                        <a:defRPr sz="1984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4pPr>
                      <a:lvl5pPr marL="2015886" algn="l" defTabSz="1007943" rtl="0" eaLnBrk="1" latinLnBrk="1" hangingPunct="1">
                        <a:defRPr sz="1984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5pPr>
                      <a:lvl6pPr marL="2519858" algn="l" defTabSz="1007943" rtl="0" eaLnBrk="1" latinLnBrk="1" hangingPunct="1">
                        <a:defRPr sz="1984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6pPr>
                      <a:lvl7pPr marL="3023829" algn="l" defTabSz="1007943" rtl="0" eaLnBrk="1" latinLnBrk="1" hangingPunct="1">
                        <a:defRPr sz="1984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7pPr>
                      <a:lvl8pPr marL="3527801" algn="l" defTabSz="1007943" rtl="0" eaLnBrk="1" latinLnBrk="1" hangingPunct="1">
                        <a:defRPr sz="1984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8pPr>
                      <a:lvl9pPr marL="4031772" algn="l" defTabSz="1007943" rtl="0" eaLnBrk="1" latinLnBrk="1" hangingPunct="1">
                        <a:defRPr sz="1984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9pPr>
                    </a:lstStyle>
                    <a:p>
                      <a:pPr marL="288000" indent="-252000" latinLnBrk="1">
                        <a:lnSpc>
                          <a:spcPct val="100000"/>
                        </a:lnSpc>
                        <a:spcAft>
                          <a:spcPts val="700"/>
                        </a:spcAft>
                        <a:buFont typeface="현대하모니 M" panose="02020603020101020101" pitchFamily="18" charset="-127"/>
                        <a:buChar char="□"/>
                      </a:pPr>
                      <a:r>
                        <a:rPr lang="ko-KR" altLang="en-US" sz="1600" dirty="0" smtClean="0">
                          <a:solidFill>
                            <a:srgbClr val="0E273D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sym typeface="Wingdings" panose="05000000000000000000" pitchFamily="2" charset="2"/>
                        </a:rPr>
                        <a:t>개발 일정을 넉넉히 잡는다</a:t>
                      </a:r>
                      <a:r>
                        <a:rPr lang="en-US" altLang="ko-KR" sz="1600" dirty="0" smtClean="0">
                          <a:solidFill>
                            <a:srgbClr val="0E273D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sym typeface="Wingdings" panose="05000000000000000000" pitchFamily="2" charset="2"/>
                        </a:rPr>
                        <a:t>?  J</a:t>
                      </a:r>
                      <a:r>
                        <a:rPr lang="ko-KR" altLang="en-US" sz="1600" dirty="0" smtClean="0">
                          <a:solidFill>
                            <a:srgbClr val="0E273D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sym typeface="Wingdings" panose="05000000000000000000" pitchFamily="2" charset="2"/>
                        </a:rPr>
                        <a:t>선임이 단독으로 할 수 있는 부분이 아님</a:t>
                      </a:r>
                      <a:endParaRPr lang="en-US" altLang="ko-KR" sz="1600" dirty="0" smtClean="0">
                        <a:solidFill>
                          <a:srgbClr val="0E273D"/>
                        </a:solidFill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  <a:sym typeface="Wingdings" panose="05000000000000000000" pitchFamily="2" charset="2"/>
                      </a:endParaRPr>
                    </a:p>
                    <a:p>
                      <a:pPr marL="288000" indent="-252000" latinLnBrk="1">
                        <a:lnSpc>
                          <a:spcPct val="100000"/>
                        </a:lnSpc>
                        <a:spcAft>
                          <a:spcPts val="700"/>
                        </a:spcAft>
                        <a:buFont typeface="현대하모니 M" panose="02020603020101020101" pitchFamily="18" charset="-127"/>
                        <a:buChar char="□"/>
                      </a:pPr>
                      <a:r>
                        <a:rPr lang="ko-KR" altLang="en-US" sz="1600" dirty="0" smtClean="0">
                          <a:solidFill>
                            <a:srgbClr val="0E273D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잘 만들어진 </a:t>
                      </a:r>
                      <a:r>
                        <a:rPr lang="ko-KR" altLang="en-US" sz="1600" dirty="0" err="1" smtClean="0">
                          <a:solidFill>
                            <a:srgbClr val="0E273D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써드</a:t>
                      </a:r>
                      <a:r>
                        <a:rPr lang="ko-KR" altLang="en-US" sz="1600" dirty="0" smtClean="0">
                          <a:solidFill>
                            <a:srgbClr val="0E273D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 파티 라이브러리를 이용하여 일정을 단축한다</a:t>
                      </a:r>
                      <a:r>
                        <a:rPr lang="en-US" altLang="ko-KR" sz="1600" dirty="0" smtClean="0">
                          <a:solidFill>
                            <a:srgbClr val="0E273D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?</a:t>
                      </a:r>
                      <a:r>
                        <a:rPr lang="ko-KR" altLang="en-US" sz="1600" dirty="0" smtClean="0">
                          <a:solidFill>
                            <a:srgbClr val="0E273D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 </a:t>
                      </a:r>
                      <a:r>
                        <a:rPr lang="en-US" altLang="ko-KR" sz="1600" dirty="0" smtClean="0">
                          <a:solidFill>
                            <a:srgbClr val="0E273D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ko-KR" altLang="en-US" sz="1600" dirty="0" smtClean="0">
                          <a:solidFill>
                            <a:srgbClr val="0E273D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sym typeface="Wingdings" panose="05000000000000000000" pitchFamily="2" charset="2"/>
                        </a:rPr>
                        <a:t>가능할지도</a:t>
                      </a:r>
                      <a:r>
                        <a:rPr lang="en-US" altLang="ko-KR" sz="1600" dirty="0" smtClean="0">
                          <a:solidFill>
                            <a:srgbClr val="0E273D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sym typeface="Wingdings" panose="05000000000000000000" pitchFamily="2" charset="2"/>
                        </a:rPr>
                        <a:t>…</a:t>
                      </a:r>
                      <a:endParaRPr lang="ko-KR" altLang="en-US" sz="1600" baseline="0" dirty="0" smtClean="0">
                        <a:solidFill>
                          <a:srgbClr val="0E273D"/>
                        </a:solidFill>
                        <a:latin typeface="+mn-ea"/>
                        <a:ea typeface="나눔스퀘어라운드 Bold" panose="020B0600000101010101"/>
                      </a:endParaRPr>
                    </a:p>
                  </a:txBody>
                  <a:tcPr marL="99060" marR="99060" marT="78000" marB="10800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8194" name="Picture 2" descr="ì¤í¸ë¼ì ëí ì´ë¯¸ì§ ê²ìê²°ê³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6921" y="2367732"/>
            <a:ext cx="6189456" cy="4647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9194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" name="그룹 125"/>
          <p:cNvGrpSpPr/>
          <p:nvPr/>
        </p:nvGrpSpPr>
        <p:grpSpPr>
          <a:xfrm>
            <a:off x="404959" y="299446"/>
            <a:ext cx="9872516" cy="200025"/>
            <a:chOff x="404959" y="443704"/>
            <a:chExt cx="9872516" cy="200025"/>
          </a:xfrm>
          <a:solidFill>
            <a:srgbClr val="002060"/>
          </a:solidFill>
        </p:grpSpPr>
        <p:cxnSp>
          <p:nvCxnSpPr>
            <p:cNvPr id="12" name="직선 연결선 11"/>
            <p:cNvCxnSpPr/>
            <p:nvPr/>
          </p:nvCxnSpPr>
          <p:spPr>
            <a:xfrm>
              <a:off x="404959" y="443704"/>
              <a:ext cx="9872516" cy="0"/>
            </a:xfrm>
            <a:prstGeom prst="line">
              <a:avLst/>
            </a:prstGeom>
            <a:grpFill/>
            <a:ln w="3175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/>
            <p:cNvCxnSpPr/>
            <p:nvPr/>
          </p:nvCxnSpPr>
          <p:spPr>
            <a:xfrm>
              <a:off x="2429739" y="443704"/>
              <a:ext cx="0" cy="200025"/>
            </a:xfrm>
            <a:prstGeom prst="line">
              <a:avLst/>
            </a:prstGeom>
            <a:grpFill/>
            <a:ln w="3175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7" name="TextBox 116"/>
          <p:cNvSpPr txBox="1"/>
          <p:nvPr/>
        </p:nvSpPr>
        <p:spPr>
          <a:xfrm>
            <a:off x="443058" y="740984"/>
            <a:ext cx="59933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02</a:t>
            </a:r>
            <a:r>
              <a:rPr lang="en-US" altLang="ko-KR" b="1" dirty="0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b="1" dirty="0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배경 </a:t>
            </a:r>
            <a:r>
              <a:rPr lang="en-US" altLang="ko-KR" b="1" dirty="0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- </a:t>
            </a:r>
            <a:r>
              <a:rPr lang="ko-KR" altLang="en-US" b="1" dirty="0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잘 만들어진 </a:t>
            </a:r>
            <a:r>
              <a:rPr lang="ko-KR" altLang="en-US" b="1" dirty="0" err="1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써드</a:t>
            </a:r>
            <a:r>
              <a:rPr lang="ko-KR" altLang="en-US" b="1" dirty="0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파티 라이브러리 어디 있나요</a:t>
            </a:r>
            <a:r>
              <a:rPr lang="en-US" altLang="ko-KR" b="1" dirty="0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?</a:t>
            </a:r>
            <a:endParaRPr lang="ko-KR" altLang="en-US" b="1" dirty="0">
              <a:solidFill>
                <a:srgbClr val="0E273D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18" name="TextBox 117"/>
          <p:cNvSpPr txBox="1"/>
          <p:nvPr/>
        </p:nvSpPr>
        <p:spPr>
          <a:xfrm>
            <a:off x="2508588" y="315881"/>
            <a:ext cx="1330042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eaLnBrk="0" latinLnBrk="0" hangingPunct="0"/>
            <a:r>
              <a:rPr lang="ko-KR" altLang="en-US" sz="1000" spc="-50" dirty="0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일렉트론 스터디 배경</a:t>
            </a:r>
            <a:endParaRPr lang="ko-KR" altLang="en-US" sz="1000" spc="-50" dirty="0">
              <a:solidFill>
                <a:srgbClr val="0E273D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7535637"/>
              </p:ext>
            </p:extLst>
          </p:nvPr>
        </p:nvGraphicFramePr>
        <p:xfrm>
          <a:off x="443059" y="1300384"/>
          <a:ext cx="9947850" cy="1095320"/>
        </p:xfrm>
        <a:graphic>
          <a:graphicData uri="http://schemas.openxmlformats.org/drawingml/2006/table">
            <a:tbl>
              <a:tblPr firstRow="1" bandRow="1"/>
              <a:tblGrid>
                <a:gridCol w="99478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711286">
                <a:tc>
                  <a:txBody>
                    <a:bodyPr/>
                    <a:lstStyle>
                      <a:lvl1pPr marL="0" algn="l" defTabSz="1007943" rtl="0" eaLnBrk="1" latinLnBrk="1" hangingPunct="1">
                        <a:defRPr sz="1984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1pPr>
                      <a:lvl2pPr marL="503972" algn="l" defTabSz="1007943" rtl="0" eaLnBrk="1" latinLnBrk="1" hangingPunct="1">
                        <a:defRPr sz="1984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2pPr>
                      <a:lvl3pPr marL="1007943" algn="l" defTabSz="1007943" rtl="0" eaLnBrk="1" latinLnBrk="1" hangingPunct="1">
                        <a:defRPr sz="1984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3pPr>
                      <a:lvl4pPr marL="1511915" algn="l" defTabSz="1007943" rtl="0" eaLnBrk="1" latinLnBrk="1" hangingPunct="1">
                        <a:defRPr sz="1984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4pPr>
                      <a:lvl5pPr marL="2015886" algn="l" defTabSz="1007943" rtl="0" eaLnBrk="1" latinLnBrk="1" hangingPunct="1">
                        <a:defRPr sz="1984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5pPr>
                      <a:lvl6pPr marL="2519858" algn="l" defTabSz="1007943" rtl="0" eaLnBrk="1" latinLnBrk="1" hangingPunct="1">
                        <a:defRPr sz="1984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6pPr>
                      <a:lvl7pPr marL="3023829" algn="l" defTabSz="1007943" rtl="0" eaLnBrk="1" latinLnBrk="1" hangingPunct="1">
                        <a:defRPr sz="1984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7pPr>
                      <a:lvl8pPr marL="3527801" algn="l" defTabSz="1007943" rtl="0" eaLnBrk="1" latinLnBrk="1" hangingPunct="1">
                        <a:defRPr sz="1984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8pPr>
                      <a:lvl9pPr marL="4031772" algn="l" defTabSz="1007943" rtl="0" eaLnBrk="1" latinLnBrk="1" hangingPunct="1">
                        <a:defRPr sz="1984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9pPr>
                    </a:lstStyle>
                    <a:p>
                      <a:pPr marL="288000" indent="-252000" latinLnBrk="1">
                        <a:lnSpc>
                          <a:spcPct val="100000"/>
                        </a:lnSpc>
                        <a:spcAft>
                          <a:spcPts val="700"/>
                        </a:spcAft>
                        <a:buFont typeface="현대하모니 M" panose="02020603020101020101" pitchFamily="18" charset="-127"/>
                        <a:buChar char="□"/>
                      </a:pPr>
                      <a:r>
                        <a:rPr lang="en-US" altLang="ko-KR" sz="1600" dirty="0" smtClean="0">
                          <a:solidFill>
                            <a:srgbClr val="0E273D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STACKOVERFLOW, </a:t>
                      </a:r>
                      <a:r>
                        <a:rPr lang="ko-KR" altLang="en-US" sz="1600" dirty="0" err="1" smtClean="0">
                          <a:solidFill>
                            <a:srgbClr val="0E273D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구글</a:t>
                      </a:r>
                      <a:r>
                        <a:rPr lang="ko-KR" altLang="en-US" sz="1600" dirty="0" smtClean="0">
                          <a:solidFill>
                            <a:srgbClr val="0E273D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 등에서 </a:t>
                      </a:r>
                      <a:r>
                        <a:rPr lang="en-US" altLang="ko-KR" sz="1600" dirty="0" smtClean="0">
                          <a:solidFill>
                            <a:srgbClr val="0E273D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SEARCH</a:t>
                      </a:r>
                      <a:r>
                        <a:rPr lang="en-US" altLang="ko-KR" sz="1600" baseline="0" dirty="0" smtClean="0">
                          <a:solidFill>
                            <a:srgbClr val="0E273D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 </a:t>
                      </a:r>
                      <a:r>
                        <a:rPr lang="en-US" altLang="ko-KR" sz="1600" baseline="0" dirty="0" smtClean="0">
                          <a:solidFill>
                            <a:srgbClr val="0E273D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ko-KR" altLang="en-US" sz="1600" dirty="0" smtClean="0">
                          <a:solidFill>
                            <a:srgbClr val="0E273D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 </a:t>
                      </a:r>
                      <a:r>
                        <a:rPr lang="ko-KR" altLang="en-US" sz="1600" dirty="0" err="1" smtClean="0">
                          <a:solidFill>
                            <a:srgbClr val="0E273D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이클립스</a:t>
                      </a:r>
                      <a:r>
                        <a:rPr lang="ko-KR" altLang="en-US" sz="1600" dirty="0" smtClean="0">
                          <a:solidFill>
                            <a:srgbClr val="0E273D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 </a:t>
                      </a:r>
                      <a:r>
                        <a:rPr lang="en-US" altLang="ko-KR" sz="1600" dirty="0" smtClean="0">
                          <a:solidFill>
                            <a:srgbClr val="0E273D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RCP </a:t>
                      </a:r>
                      <a:r>
                        <a:rPr lang="ko-KR" altLang="en-US" sz="1600" dirty="0" smtClean="0">
                          <a:solidFill>
                            <a:srgbClr val="0E273D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개발 </a:t>
                      </a:r>
                      <a:r>
                        <a:rPr lang="ko-KR" altLang="en-US" sz="1600" dirty="0" err="1" smtClean="0">
                          <a:solidFill>
                            <a:srgbClr val="0E273D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컨텐츠</a:t>
                      </a:r>
                      <a:r>
                        <a:rPr lang="ko-KR" altLang="en-US" sz="1600" dirty="0" smtClean="0">
                          <a:solidFill>
                            <a:srgbClr val="0E273D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 풀 및 참고자료가 부족</a:t>
                      </a:r>
                      <a:endParaRPr lang="en-US" altLang="ko-KR" sz="1600" dirty="0" smtClean="0">
                        <a:solidFill>
                          <a:srgbClr val="0E273D"/>
                        </a:solidFill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  <a:sym typeface="Wingdings" panose="05000000000000000000" pitchFamily="2" charset="2"/>
                      </a:endParaRPr>
                    </a:p>
                    <a:p>
                      <a:pPr marL="288000" marR="0" indent="-25200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700"/>
                        </a:spcAft>
                        <a:buClrTx/>
                        <a:buSzTx/>
                        <a:buFont typeface="현대하모니 M" panose="02020603020101020101" pitchFamily="18" charset="-127"/>
                        <a:buChar char="□"/>
                        <a:tabLst/>
                        <a:defRPr/>
                      </a:pPr>
                      <a:r>
                        <a:rPr lang="ko-KR" altLang="en-US" sz="1600" dirty="0" smtClean="0">
                          <a:solidFill>
                            <a:srgbClr val="0E273D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sym typeface="Wingdings" panose="05000000000000000000" pitchFamily="2" charset="2"/>
                        </a:rPr>
                        <a:t>팀 내부 </a:t>
                      </a:r>
                      <a:r>
                        <a:rPr lang="ko-KR" altLang="en-US" sz="1600" dirty="0" err="1" smtClean="0">
                          <a:solidFill>
                            <a:srgbClr val="0E273D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sym typeface="Wingdings" panose="05000000000000000000" pitchFamily="2" charset="2"/>
                        </a:rPr>
                        <a:t>이클립스</a:t>
                      </a:r>
                      <a:r>
                        <a:rPr lang="ko-KR" altLang="en-US" sz="1600" dirty="0" smtClean="0">
                          <a:solidFill>
                            <a:srgbClr val="0E273D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600" dirty="0" smtClean="0">
                          <a:solidFill>
                            <a:srgbClr val="0E273D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sym typeface="Wingdings" panose="05000000000000000000" pitchFamily="2" charset="2"/>
                        </a:rPr>
                        <a:t>RCP </a:t>
                      </a:r>
                      <a:r>
                        <a:rPr lang="ko-KR" altLang="en-US" sz="1600" dirty="0" smtClean="0">
                          <a:solidFill>
                            <a:srgbClr val="0E273D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sym typeface="Wingdings" panose="05000000000000000000" pitchFamily="2" charset="2"/>
                        </a:rPr>
                        <a:t>참고자료  </a:t>
                      </a:r>
                      <a:r>
                        <a:rPr lang="en-US" altLang="ko-KR" sz="1600" dirty="0" smtClean="0">
                          <a:solidFill>
                            <a:srgbClr val="0E273D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sym typeface="Wingdings" panose="05000000000000000000" pitchFamily="2" charset="2"/>
                        </a:rPr>
                        <a:t>SEARCH</a:t>
                      </a:r>
                      <a:r>
                        <a:rPr lang="en-US" altLang="ko-KR" sz="1600" baseline="0" dirty="0" smtClean="0">
                          <a:solidFill>
                            <a:srgbClr val="0E273D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sym typeface="Wingdings" panose="05000000000000000000" pitchFamily="2" charset="2"/>
                        </a:rPr>
                        <a:t>  </a:t>
                      </a:r>
                      <a:r>
                        <a:rPr lang="ko-KR" altLang="en-US" sz="1600" dirty="0" smtClean="0">
                          <a:solidFill>
                            <a:srgbClr val="0E273D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sym typeface="Wingdings" panose="05000000000000000000" pitchFamily="2" charset="2"/>
                        </a:rPr>
                        <a:t>때에 따라서 우리가 원하는 위젯 화면을 구성하기가 힘든 것이 현실</a:t>
                      </a:r>
                      <a:endParaRPr lang="en-US" altLang="ko-KR" sz="1600" dirty="0" smtClean="0">
                        <a:solidFill>
                          <a:srgbClr val="0E273D"/>
                        </a:solidFill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  <a:sym typeface="Wingdings" panose="05000000000000000000" pitchFamily="2" charset="2"/>
                      </a:endParaRPr>
                    </a:p>
                    <a:p>
                      <a:pPr marL="288000" marR="0" indent="-25200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700"/>
                        </a:spcAft>
                        <a:buClrTx/>
                        <a:buSzTx/>
                        <a:buFont typeface="현대하모니 M" panose="02020603020101020101" pitchFamily="18" charset="-127"/>
                        <a:buChar char="□"/>
                        <a:tabLst/>
                        <a:defRPr/>
                      </a:pPr>
                      <a:r>
                        <a:rPr lang="ko-KR" altLang="en-US" sz="1600" baseline="0" dirty="0" smtClean="0">
                          <a:solidFill>
                            <a:srgbClr val="0E273D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sym typeface="Wingdings" panose="05000000000000000000" pitchFamily="2" charset="2"/>
                        </a:rPr>
                        <a:t>이처럼 적절한 자료가 많지 않아 개발자는 맨땅에 헤딩 격으로 해야 하는 경우가 많음 </a:t>
                      </a:r>
                      <a:r>
                        <a:rPr lang="en-US" altLang="ko-KR" sz="1600" baseline="0" dirty="0" smtClean="0">
                          <a:solidFill>
                            <a:srgbClr val="0E273D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ko-KR" altLang="en-US" sz="1600" baseline="0" dirty="0" smtClean="0">
                          <a:solidFill>
                            <a:srgbClr val="0E273D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sym typeface="Wingdings" panose="05000000000000000000" pitchFamily="2" charset="2"/>
                        </a:rPr>
                        <a:t>삽질시간의 증가</a:t>
                      </a:r>
                      <a:endParaRPr lang="en-US" altLang="ko-KR" sz="1600" dirty="0" smtClean="0">
                        <a:solidFill>
                          <a:srgbClr val="0E273D"/>
                        </a:solidFill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  <a:sym typeface="Wingdings" panose="05000000000000000000" pitchFamily="2" charset="2"/>
                      </a:endParaRPr>
                    </a:p>
                  </a:txBody>
                  <a:tcPr marL="99060" marR="99060" marT="78000" marB="10800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7170" name="Picture 2" descr="í¬ê¸°ì ëí ì´ë¯¸ì§ ê²ìê²°ê³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0458" y="3115735"/>
            <a:ext cx="6201518" cy="3549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8660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" name="그룹 125"/>
          <p:cNvGrpSpPr/>
          <p:nvPr/>
        </p:nvGrpSpPr>
        <p:grpSpPr>
          <a:xfrm>
            <a:off x="404959" y="299446"/>
            <a:ext cx="9872516" cy="200025"/>
            <a:chOff x="404959" y="443704"/>
            <a:chExt cx="9872516" cy="200025"/>
          </a:xfrm>
          <a:solidFill>
            <a:srgbClr val="002060"/>
          </a:solidFill>
        </p:grpSpPr>
        <p:cxnSp>
          <p:nvCxnSpPr>
            <p:cNvPr id="12" name="직선 연결선 11"/>
            <p:cNvCxnSpPr/>
            <p:nvPr/>
          </p:nvCxnSpPr>
          <p:spPr>
            <a:xfrm>
              <a:off x="404959" y="443704"/>
              <a:ext cx="9872516" cy="0"/>
            </a:xfrm>
            <a:prstGeom prst="line">
              <a:avLst/>
            </a:prstGeom>
            <a:grpFill/>
            <a:ln w="3175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/>
            <p:cNvCxnSpPr/>
            <p:nvPr/>
          </p:nvCxnSpPr>
          <p:spPr>
            <a:xfrm>
              <a:off x="2429739" y="443704"/>
              <a:ext cx="0" cy="200025"/>
            </a:xfrm>
            <a:prstGeom prst="line">
              <a:avLst/>
            </a:prstGeom>
            <a:grpFill/>
            <a:ln w="3175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7" name="TextBox 116"/>
          <p:cNvSpPr txBox="1"/>
          <p:nvPr/>
        </p:nvSpPr>
        <p:spPr>
          <a:xfrm>
            <a:off x="443058" y="740984"/>
            <a:ext cx="54723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02</a:t>
            </a:r>
            <a:r>
              <a:rPr lang="en-US" altLang="ko-KR" b="1" dirty="0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b="1" dirty="0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배경 </a:t>
            </a:r>
            <a:r>
              <a:rPr lang="en-US" altLang="ko-KR" b="1" dirty="0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- </a:t>
            </a:r>
            <a:r>
              <a:rPr lang="ko-KR" altLang="en-US" b="1" dirty="0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그래서 생각해 본 일렉트론 프레임워크</a:t>
            </a:r>
            <a:endParaRPr lang="ko-KR" altLang="en-US" b="1" dirty="0">
              <a:solidFill>
                <a:srgbClr val="0E273D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18" name="TextBox 117"/>
          <p:cNvSpPr txBox="1"/>
          <p:nvPr/>
        </p:nvSpPr>
        <p:spPr>
          <a:xfrm>
            <a:off x="2508588" y="315881"/>
            <a:ext cx="1330042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eaLnBrk="0" latinLnBrk="0" hangingPunct="0"/>
            <a:r>
              <a:rPr lang="ko-KR" altLang="en-US" sz="1000" spc="-50" dirty="0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일렉트론 스터디 배경</a:t>
            </a:r>
            <a:endParaRPr lang="ko-KR" altLang="en-US" sz="1000" spc="-50" dirty="0">
              <a:solidFill>
                <a:srgbClr val="0E273D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7459179"/>
              </p:ext>
            </p:extLst>
          </p:nvPr>
        </p:nvGraphicFramePr>
        <p:xfrm>
          <a:off x="443059" y="1300384"/>
          <a:ext cx="9947850" cy="1428060"/>
        </p:xfrm>
        <a:graphic>
          <a:graphicData uri="http://schemas.openxmlformats.org/drawingml/2006/table">
            <a:tbl>
              <a:tblPr firstRow="1" bandRow="1"/>
              <a:tblGrid>
                <a:gridCol w="99478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92949">
                <a:tc>
                  <a:txBody>
                    <a:bodyPr/>
                    <a:lstStyle>
                      <a:lvl1pPr marL="0" algn="l" defTabSz="1007943" rtl="0" eaLnBrk="1" latinLnBrk="1" hangingPunct="1">
                        <a:defRPr sz="1984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1pPr>
                      <a:lvl2pPr marL="503972" algn="l" defTabSz="1007943" rtl="0" eaLnBrk="1" latinLnBrk="1" hangingPunct="1">
                        <a:defRPr sz="1984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2pPr>
                      <a:lvl3pPr marL="1007943" algn="l" defTabSz="1007943" rtl="0" eaLnBrk="1" latinLnBrk="1" hangingPunct="1">
                        <a:defRPr sz="1984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3pPr>
                      <a:lvl4pPr marL="1511915" algn="l" defTabSz="1007943" rtl="0" eaLnBrk="1" latinLnBrk="1" hangingPunct="1">
                        <a:defRPr sz="1984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4pPr>
                      <a:lvl5pPr marL="2015886" algn="l" defTabSz="1007943" rtl="0" eaLnBrk="1" latinLnBrk="1" hangingPunct="1">
                        <a:defRPr sz="1984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5pPr>
                      <a:lvl6pPr marL="2519858" algn="l" defTabSz="1007943" rtl="0" eaLnBrk="1" latinLnBrk="1" hangingPunct="1">
                        <a:defRPr sz="1984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6pPr>
                      <a:lvl7pPr marL="3023829" algn="l" defTabSz="1007943" rtl="0" eaLnBrk="1" latinLnBrk="1" hangingPunct="1">
                        <a:defRPr sz="1984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7pPr>
                      <a:lvl8pPr marL="3527801" algn="l" defTabSz="1007943" rtl="0" eaLnBrk="1" latinLnBrk="1" hangingPunct="1">
                        <a:defRPr sz="1984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8pPr>
                      <a:lvl9pPr marL="4031772" algn="l" defTabSz="1007943" rtl="0" eaLnBrk="1" latinLnBrk="1" hangingPunct="1">
                        <a:defRPr sz="1984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9pPr>
                    </a:lstStyle>
                    <a:p>
                      <a:pPr marL="288000" marR="0" indent="-25200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700"/>
                        </a:spcAft>
                        <a:buClrTx/>
                        <a:buSzTx/>
                        <a:buFont typeface="현대하모니 M" panose="02020603020101020101" pitchFamily="18" charset="-127"/>
                        <a:buChar char="□"/>
                        <a:tabLst/>
                        <a:defRPr/>
                      </a:pPr>
                      <a:r>
                        <a:rPr lang="ko-KR" altLang="en-US" sz="1600" b="1" dirty="0" smtClean="0">
                          <a:solidFill>
                            <a:srgbClr val="0E273D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조금이라도 더 많은 참고자료를 활용하여 삽질 시간을 줄여보는 것</a:t>
                      </a:r>
                      <a:endParaRPr lang="en-US" altLang="ko-KR" sz="1600" b="1" dirty="0" smtClean="0">
                        <a:solidFill>
                          <a:srgbClr val="0E273D"/>
                        </a:solidFill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  <a:p>
                      <a:pPr marL="36000" marR="0" indent="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700"/>
                        </a:spcAft>
                        <a:buClrTx/>
                        <a:buSzTx/>
                        <a:buFont typeface="현대하모니 M" panose="02020603020101020101" pitchFamily="18" charset="-127"/>
                        <a:buNone/>
                        <a:tabLst/>
                        <a:defRPr/>
                      </a:pPr>
                      <a:r>
                        <a:rPr lang="en-US" altLang="ko-KR" sz="1600" b="1" dirty="0" smtClean="0">
                          <a:solidFill>
                            <a:srgbClr val="0E273D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     - Build cross platform desktop apps with JavaScript, HTML, and CSS</a:t>
                      </a:r>
                    </a:p>
                    <a:p>
                      <a:pPr marL="36000" marR="0" indent="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700"/>
                        </a:spcAft>
                        <a:buClrTx/>
                        <a:buSzTx/>
                        <a:buFont typeface="현대하모니 M" panose="02020603020101020101" pitchFamily="18" charset="-127"/>
                        <a:buNone/>
                        <a:tabLst/>
                        <a:defRPr/>
                      </a:pPr>
                      <a:r>
                        <a:rPr lang="ko-KR" altLang="en-US" sz="1600" b="1" dirty="0" smtClean="0">
                          <a:solidFill>
                            <a:srgbClr val="0E273D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sym typeface="Wingdings" panose="05000000000000000000" pitchFamily="2" charset="2"/>
                        </a:rPr>
                        <a:t>     </a:t>
                      </a:r>
                      <a:r>
                        <a:rPr lang="en-US" altLang="ko-KR" sz="1600" b="1" dirty="0" smtClean="0">
                          <a:solidFill>
                            <a:srgbClr val="0E273D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600" b="1" dirty="0" smtClean="0">
                          <a:solidFill>
                            <a:srgbClr val="0E273D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sym typeface="Wingdings" panose="05000000000000000000" pitchFamily="2" charset="2"/>
                        </a:rPr>
                        <a:t>웹 어플리케이션</a:t>
                      </a:r>
                      <a:r>
                        <a:rPr lang="ko-KR" altLang="en-US" sz="1600" b="1" baseline="0" dirty="0" smtClean="0">
                          <a:solidFill>
                            <a:srgbClr val="0E273D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sym typeface="Wingdings" panose="05000000000000000000" pitchFamily="2" charset="2"/>
                        </a:rPr>
                        <a:t> 개발 기술 요소를</a:t>
                      </a:r>
                      <a:r>
                        <a:rPr lang="ko-KR" altLang="en-US" sz="1600" b="1" dirty="0" smtClean="0">
                          <a:solidFill>
                            <a:srgbClr val="0E273D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sym typeface="Wingdings" panose="05000000000000000000" pitchFamily="2" charset="2"/>
                        </a:rPr>
                        <a:t> 참고하여 좀 더 수월하게 데스크톱 </a:t>
                      </a:r>
                      <a:r>
                        <a:rPr lang="en-US" altLang="ko-KR" sz="1600" b="1" dirty="0" smtClean="0">
                          <a:solidFill>
                            <a:srgbClr val="0E273D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sym typeface="Wingdings" panose="05000000000000000000" pitchFamily="2" charset="2"/>
                        </a:rPr>
                        <a:t>GUI </a:t>
                      </a:r>
                      <a:r>
                        <a:rPr lang="ko-KR" altLang="en-US" sz="1600" b="1" dirty="0" smtClean="0">
                          <a:solidFill>
                            <a:srgbClr val="0E273D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sym typeface="Wingdings" panose="05000000000000000000" pitchFamily="2" charset="2"/>
                        </a:rPr>
                        <a:t>어플리케이션을 개발</a:t>
                      </a:r>
                      <a:endParaRPr lang="en-US" altLang="ko-KR" sz="1600" b="1" dirty="0" smtClean="0">
                        <a:solidFill>
                          <a:srgbClr val="0E273D"/>
                        </a:solidFill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  <a:p>
                      <a:pPr marL="288000" marR="0" indent="-25200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700"/>
                        </a:spcAft>
                        <a:buClrTx/>
                        <a:buSzTx/>
                        <a:buFont typeface="현대하모니 M" panose="02020603020101020101" pitchFamily="18" charset="-127"/>
                        <a:buChar char="□"/>
                        <a:tabLst/>
                        <a:defRPr/>
                      </a:pPr>
                      <a:r>
                        <a:rPr lang="ko-KR" altLang="en-US" sz="1600" b="1" baseline="0" dirty="0" smtClean="0">
                          <a:solidFill>
                            <a:srgbClr val="0E273D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웹 진영의 기술 요소를 통해 다양하고 예쁜 라이브러리를 최소한의 노력으로 적용해보는 것</a:t>
                      </a:r>
                      <a:endParaRPr lang="en-US" altLang="ko-KR" sz="1600" b="1" dirty="0" smtClean="0">
                        <a:solidFill>
                          <a:srgbClr val="0E273D"/>
                        </a:solidFill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99060" marR="99060" marT="78000" marB="10800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14" name="Picture 2" descr="ì¼ë í¸ë¡ ì ëí ì´ë¯¸ì§ ê²ìê²°ê³¼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3486172"/>
            <a:ext cx="5104594" cy="3025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GOMCAM 20180608_1542280459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41922" y="3486172"/>
            <a:ext cx="3797976" cy="3029338"/>
          </a:xfrm>
          <a:prstGeom prst="rect">
            <a:avLst/>
          </a:prstGeom>
          <a:ln w="38100">
            <a:solidFill>
              <a:srgbClr val="0E273D"/>
            </a:solidFill>
          </a:ln>
        </p:spPr>
      </p:pic>
      <p:sp>
        <p:nvSpPr>
          <p:cNvPr id="10" name="직사각형 9"/>
          <p:cNvSpPr/>
          <p:nvPr/>
        </p:nvSpPr>
        <p:spPr>
          <a:xfrm>
            <a:off x="698378" y="3152641"/>
            <a:ext cx="1572382" cy="289987"/>
          </a:xfrm>
          <a:prstGeom prst="rect">
            <a:avLst/>
          </a:prstGeom>
          <a:solidFill>
            <a:srgbClr val="0E273D"/>
          </a:solidFill>
          <a:ln>
            <a:solidFill>
              <a:srgbClr val="0E27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차트데모영상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11186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80001" y="5129040"/>
            <a:ext cx="3563788" cy="978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latinLnBrk="0" hangingPunct="0">
              <a:lnSpc>
                <a:spcPct val="120000"/>
              </a:lnSpc>
            </a:pPr>
            <a:r>
              <a:rPr lang="en-US" altLang="ko-KR" sz="1200" spc="-5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01  |  </a:t>
            </a:r>
            <a:r>
              <a:rPr lang="ko-KR" altLang="en-US" sz="1200" spc="-5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개념</a:t>
            </a:r>
          </a:p>
          <a:p>
            <a:pPr eaLnBrk="0" latinLnBrk="0" hangingPunct="0">
              <a:lnSpc>
                <a:spcPct val="120000"/>
              </a:lnSpc>
            </a:pPr>
            <a:r>
              <a:rPr lang="en-US" altLang="ko-KR" sz="1200" spc="-5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02  |  </a:t>
            </a:r>
            <a:r>
              <a:rPr lang="ko-KR" altLang="en-US" sz="1200" spc="-5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기반 </a:t>
            </a:r>
            <a:r>
              <a:rPr lang="ko-KR" altLang="en-US" sz="1200" spc="-50" dirty="0" smtClean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기술</a:t>
            </a:r>
            <a:endParaRPr lang="ko-KR" altLang="en-US" sz="1200" spc="-50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eaLnBrk="0" latinLnBrk="0" hangingPunct="0">
              <a:lnSpc>
                <a:spcPct val="120000"/>
              </a:lnSpc>
            </a:pPr>
            <a:r>
              <a:rPr lang="en-US" altLang="ko-KR" sz="1200" spc="-50" dirty="0" smtClean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03  </a:t>
            </a:r>
            <a:r>
              <a:rPr lang="en-US" altLang="ko-KR" sz="1200" spc="-5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|  </a:t>
            </a:r>
            <a:r>
              <a:rPr lang="ko-KR" altLang="en-US" sz="1200" spc="-50" dirty="0" smtClean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일렉트론 프레임워크의 주요장점</a:t>
            </a:r>
            <a:endParaRPr lang="en-US" altLang="ko-KR" sz="1200" spc="-50" dirty="0" smtClean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eaLnBrk="0" latinLnBrk="0" hangingPunct="0">
              <a:lnSpc>
                <a:spcPct val="120000"/>
              </a:lnSpc>
            </a:pPr>
            <a:r>
              <a:rPr lang="en-US" altLang="ko-KR" sz="1200" spc="-50" dirty="0" smtClean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04  |  </a:t>
            </a:r>
            <a:r>
              <a:rPr lang="ko-KR" altLang="en-US" sz="1200" spc="-50" dirty="0" smtClean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그 외의 장점들</a:t>
            </a:r>
            <a:endParaRPr lang="en-US" altLang="ko-KR" sz="1200" spc="-50" dirty="0" smtClean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395559" y="3674684"/>
            <a:ext cx="15271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02</a:t>
            </a:r>
            <a:r>
              <a:rPr lang="en-US" altLang="ko-KR" sz="3200" dirty="0" smtClean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endParaRPr lang="ko-KR" altLang="en-US" sz="3200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354581" y="4463534"/>
            <a:ext cx="449995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600" dirty="0" smtClean="0">
                <a:solidFill>
                  <a:srgbClr val="EE7107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일렉트론 프레임워크란</a:t>
            </a:r>
            <a:endParaRPr lang="ko-KR" altLang="en-US" sz="3600" dirty="0">
              <a:solidFill>
                <a:srgbClr val="EE7107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62324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6663</TotalTime>
  <Words>2148</Words>
  <Application>Microsoft Office PowerPoint</Application>
  <PresentationFormat>사용자 지정</PresentationFormat>
  <Paragraphs>351</Paragraphs>
  <Slides>23</Slides>
  <Notes>21</Notes>
  <HiddenSlides>0</HiddenSlides>
  <MMClips>2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34" baseType="lpstr">
      <vt:lpstr>나눔바른고딕OTF</vt:lpstr>
      <vt:lpstr>나눔스퀘어OTF</vt:lpstr>
      <vt:lpstr>나눔스퀘어라운드 Bold</vt:lpstr>
      <vt:lpstr>맑은 고딕</vt:lpstr>
      <vt:lpstr>현대하모니 M</vt:lpstr>
      <vt:lpstr>Arial</vt:lpstr>
      <vt:lpstr>Calibri</vt:lpstr>
      <vt:lpstr>Calibri Light</vt:lpstr>
      <vt:lpstr>Consolas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임선미</dc:creator>
  <cp:lastModifiedBy>JEONG JUNHO</cp:lastModifiedBy>
  <cp:revision>981</cp:revision>
  <cp:lastPrinted>2018-02-12T05:16:59Z</cp:lastPrinted>
  <dcterms:created xsi:type="dcterms:W3CDTF">2018-01-24T07:20:48Z</dcterms:created>
  <dcterms:modified xsi:type="dcterms:W3CDTF">2018-06-11T09:17:35Z</dcterms:modified>
</cp:coreProperties>
</file>